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4"/>
  </p:notesMasterIdLst>
  <p:handoutMasterIdLst>
    <p:handoutMasterId r:id="rId15"/>
  </p:handoutMasterIdLst>
  <p:sldIdLst>
    <p:sldId id="256" r:id="rId2"/>
    <p:sldId id="291" r:id="rId3"/>
    <p:sldId id="293" r:id="rId4"/>
    <p:sldId id="295" r:id="rId5"/>
    <p:sldId id="296" r:id="rId6"/>
    <p:sldId id="297" r:id="rId7"/>
    <p:sldId id="294" r:id="rId8"/>
    <p:sldId id="301" r:id="rId9"/>
    <p:sldId id="298" r:id="rId10"/>
    <p:sldId id="299" r:id="rId11"/>
    <p:sldId id="300" r:id="rId12"/>
    <p:sldId id="271" r:id="rId13"/>
  </p:sldIdLst>
  <p:sldSz cx="9144000" cy="5143500" type="screen16x9"/>
  <p:notesSz cx="6797675" cy="9926638"/>
  <p:embeddedFontLst>
    <p:embeddedFont>
      <p:font typeface="Trebuchet MS" panose="020B0603020202020204" pitchFamily="34" charset="0"/>
      <p:regular r:id="rId16"/>
      <p:bold r:id="rId17"/>
      <p:italic r:id="rId18"/>
      <p:boldItalic r:id="rId19"/>
    </p:embeddedFont>
    <p:embeddedFont>
      <p:font typeface="Roboto" panose="020B0604020202020204" charset="0"/>
      <p:regular r:id="rId20"/>
      <p:bold r:id="rId21"/>
      <p:italic r:id="rId22"/>
      <p:boldItalic r:id="rId23"/>
    </p:embeddedFont>
    <p:embeddedFont>
      <p:font typeface="PMingLiU" panose="02020500000000000000" pitchFamily="18" charset="-120"/>
      <p:regular r:id="rId24"/>
    </p:embeddedFont>
    <p:embeddedFont>
      <p:font typeface="Merriweather" panose="020B0604020202020204" charset="-18"/>
      <p:regular r:id="rId25"/>
      <p:bold r:id="rId26"/>
      <p:italic r:id="rId27"/>
      <p:boldItalic r:id="rId2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2B3A"/>
    <a:srgbClr val="4E5B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0" d="100"/>
          <a:sy n="140" d="100"/>
        </p:scale>
        <p:origin x="16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26" Type="http://schemas.openxmlformats.org/officeDocument/2006/relationships/font" Target="fonts/font11.fntdata"/><Relationship Id="rId3" Type="http://schemas.openxmlformats.org/officeDocument/2006/relationships/slide" Target="slides/slide2.xml"/><Relationship Id="rId21" Type="http://schemas.openxmlformats.org/officeDocument/2006/relationships/font" Target="fonts/font6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5" Type="http://schemas.openxmlformats.org/officeDocument/2006/relationships/font" Target="fonts/font10.fntdata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9.fntdata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23" Type="http://schemas.openxmlformats.org/officeDocument/2006/relationships/font" Target="fonts/font8.fntdata"/><Relationship Id="rId28" Type="http://schemas.openxmlformats.org/officeDocument/2006/relationships/font" Target="fonts/font13.fntdata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font" Target="fonts/font7.fntdata"/><Relationship Id="rId27" Type="http://schemas.openxmlformats.org/officeDocument/2006/relationships/font" Target="fonts/font12.fntdata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DB48B6-1427-49CC-BF7E-6A37B680F2E6}" type="datetimeFigureOut">
              <a:rPr lang="pl-PL" smtClean="0"/>
              <a:t>2019-05-15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B7CE6B-EAFB-41BC-8BE9-157753B0E7B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718519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8277082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66078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2018 r niższe wykonanie spowodowane jest zmniejszeniem się liczby osób korzystających z pomocy społecznej.</a:t>
            </a:r>
            <a:r>
              <a:rPr lang="pl-PL" baseline="0" dirty="0" smtClean="0"/>
              <a:t>  Dużo niższe wykonanie wydatków na pomoc społeczną do 2017 r. – w 2017 r. województwo kujawsko-pomorskie otrzymało środki na nawałnice w kwocie ponad 56 mln zł.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362113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●"/>
              <a:tabLst/>
              <a:defRPr/>
            </a:pPr>
            <a:r>
              <a:rPr lang="pl-PL" sz="1100" dirty="0" smtClean="0"/>
              <a:t>Ośrodek pomocy społecznej zatrudnia pracowników socjalnych proporcjonalnie do liczby ludności gminy w stosunku jeden pracownik socjalny zatrudniony w pełnym wymiarze czasu pracy na 2000 mieszkańców lub proporcjonalnie do liczby rodzin i osób samotnie gospodarujących, objętych pracą socjalną w stosunku jeden pracownik socjalny zatrudniony w pełnym wymiarze czasu pracy na nie więcej niż 50 rodzin i osób samotnie gospodarujących.</a:t>
            </a:r>
            <a:endParaRPr lang="pl-PL" sz="1100" b="1" dirty="0" smtClean="0">
              <a:solidFill>
                <a:srgbClr val="FF0000"/>
              </a:solidFill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842175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10120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Pracownicy jednostek organizacyjnych pomocy społecznej są</a:t>
            </a:r>
            <a:r>
              <a:rPr lang="pl-PL" baseline="0" dirty="0" smtClean="0"/>
              <a:t> pracownikami samorządowymi – kwalifikacje i wynagrodzenia określa Rozporządzenie RM w sprawie wynagradzania pracowników samorządowych (Dz.U. z 2018, poz. 936) </a:t>
            </a:r>
            <a:r>
              <a:rPr lang="pl-PL" dirty="0" smtClean="0"/>
              <a:t>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69900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881782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-125" y="0"/>
            <a:ext cx="9144250" cy="4398100"/>
          </a:xfrm>
          <a:custGeom>
            <a:avLst/>
            <a:gdLst/>
            <a:ahLst/>
            <a:cxnLst/>
            <a:rect l="0" t="0" r="0" b="0"/>
            <a:pathLst>
              <a:path w="365770" h="175924" extrusionOk="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3600"/>
            </a:lvl1pPr>
            <a:lvl2pPr lvl="1">
              <a:spcBef>
                <a:spcPts val="0"/>
              </a:spcBef>
              <a:buSzPct val="100000"/>
              <a:defRPr sz="3600"/>
            </a:lvl2pPr>
            <a:lvl3pPr lvl="2">
              <a:spcBef>
                <a:spcPts val="0"/>
              </a:spcBef>
              <a:buSzPct val="100000"/>
              <a:defRPr sz="3600"/>
            </a:lvl3pPr>
            <a:lvl4pPr lvl="3">
              <a:spcBef>
                <a:spcPts val="0"/>
              </a:spcBef>
              <a:buSzPct val="100000"/>
              <a:defRPr sz="3600"/>
            </a:lvl4pPr>
            <a:lvl5pPr lvl="4">
              <a:spcBef>
                <a:spcPts val="0"/>
              </a:spcBef>
              <a:buSzPct val="100000"/>
              <a:defRPr sz="3600"/>
            </a:lvl5pPr>
            <a:lvl6pPr lvl="5">
              <a:spcBef>
                <a:spcPts val="0"/>
              </a:spcBef>
              <a:buSzPct val="100000"/>
              <a:defRPr sz="3600"/>
            </a:lvl6pPr>
            <a:lvl7pPr lvl="6">
              <a:spcBef>
                <a:spcPts val="0"/>
              </a:spcBef>
              <a:buSzPct val="100000"/>
              <a:defRPr sz="3600"/>
            </a:lvl7pPr>
            <a:lvl8pPr lvl="7">
              <a:spcBef>
                <a:spcPts val="0"/>
              </a:spcBef>
              <a:buSzPct val="100000"/>
              <a:defRPr sz="3600"/>
            </a:lvl8pPr>
            <a:lvl9pPr lvl="8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None/>
              <a:defRPr sz="1600">
                <a:solidFill>
                  <a:schemeClr val="l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None/>
              <a:defRPr sz="1600">
                <a:solidFill>
                  <a:schemeClr val="l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None/>
              <a:defRPr sz="1600">
                <a:solidFill>
                  <a:schemeClr val="l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None/>
              <a:defRPr sz="1600">
                <a:solidFill>
                  <a:schemeClr val="l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None/>
              <a:defRPr sz="1600">
                <a:solidFill>
                  <a:schemeClr val="l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None/>
              <a:defRPr sz="1600">
                <a:solidFill>
                  <a:schemeClr val="l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None/>
              <a:defRPr sz="1600">
                <a:solidFill>
                  <a:schemeClr val="l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None/>
              <a:defRPr sz="1600">
                <a:solidFill>
                  <a:schemeClr val="l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None/>
              <a:defRPr sz="16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l">
                <a:solidFill>
                  <a:schemeClr val="lt1"/>
                </a:solidFill>
              </a:rPr>
              <a:t>‹#›</a:t>
            </a:fld>
            <a:endParaRPr lang="pl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311700" y="1505700"/>
            <a:ext cx="3999900" cy="3076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2"/>
          </p:nvPr>
        </p:nvSpPr>
        <p:spPr>
          <a:xfrm>
            <a:off x="4832400" y="1505700"/>
            <a:ext cx="3999900" cy="3076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l"/>
              <a:t>‹#›</a:t>
            </a:fld>
            <a:endParaRPr lang="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l"/>
              <a:t>‹#›</a:t>
            </a:fld>
            <a:endParaRPr lang="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0" y="0"/>
            <a:ext cx="37644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127500" cy="18291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311700" y="2390650"/>
            <a:ext cx="3127500" cy="22980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accent2"/>
              </a:buClr>
              <a:defRPr>
                <a:solidFill>
                  <a:schemeClr val="accent2"/>
                </a:solidFill>
              </a:defRPr>
            </a:lvl1pPr>
            <a:lvl2pPr lvl="1">
              <a:spcBef>
                <a:spcPts val="0"/>
              </a:spcBef>
              <a:buClr>
                <a:schemeClr val="accent2"/>
              </a:buClr>
              <a:defRPr>
                <a:solidFill>
                  <a:schemeClr val="accent2"/>
                </a:solidFill>
              </a:defRPr>
            </a:lvl2pPr>
            <a:lvl3pPr lvl="2">
              <a:spcBef>
                <a:spcPts val="0"/>
              </a:spcBef>
              <a:buClr>
                <a:schemeClr val="accent2"/>
              </a:buClr>
              <a:defRPr>
                <a:solidFill>
                  <a:schemeClr val="accent2"/>
                </a:solidFill>
              </a:defRPr>
            </a:lvl3pPr>
            <a:lvl4pPr lvl="3">
              <a:spcBef>
                <a:spcPts val="0"/>
              </a:spcBef>
              <a:buClr>
                <a:schemeClr val="accent2"/>
              </a:buClr>
              <a:defRPr>
                <a:solidFill>
                  <a:schemeClr val="accent2"/>
                </a:solidFill>
              </a:defRPr>
            </a:lvl4pPr>
            <a:lvl5pPr lvl="4">
              <a:spcBef>
                <a:spcPts val="0"/>
              </a:spcBef>
              <a:buClr>
                <a:schemeClr val="accent2"/>
              </a:buClr>
              <a:defRPr>
                <a:solidFill>
                  <a:schemeClr val="accent2"/>
                </a:solidFill>
              </a:defRPr>
            </a:lvl5pPr>
            <a:lvl6pPr lvl="5">
              <a:spcBef>
                <a:spcPts val="0"/>
              </a:spcBef>
              <a:buClr>
                <a:schemeClr val="accent2"/>
              </a:buClr>
              <a:defRPr>
                <a:solidFill>
                  <a:schemeClr val="accent2"/>
                </a:solidFill>
              </a:defRPr>
            </a:lvl6pPr>
            <a:lvl7pPr lvl="6">
              <a:spcBef>
                <a:spcPts val="0"/>
              </a:spcBef>
              <a:buClr>
                <a:schemeClr val="accent2"/>
              </a:buClr>
              <a:defRPr>
                <a:solidFill>
                  <a:schemeClr val="accent2"/>
                </a:solidFill>
              </a:defRPr>
            </a:lvl7pPr>
            <a:lvl8pPr lvl="7">
              <a:spcBef>
                <a:spcPts val="0"/>
              </a:spcBef>
              <a:buClr>
                <a:schemeClr val="accent2"/>
              </a:buClr>
              <a:defRPr>
                <a:solidFill>
                  <a:schemeClr val="accent2"/>
                </a:solidFill>
              </a:defRPr>
            </a:lvl8pPr>
            <a:lvl9pPr lvl="8">
              <a:spcBef>
                <a:spcPts val="0"/>
              </a:spcBef>
              <a:buClr>
                <a:schemeClr val="accent2"/>
              </a:buClr>
              <a:defRPr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l"/>
              <a:t>‹#›</a:t>
            </a:fld>
            <a:endParaRPr lang="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3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311675" y="798600"/>
            <a:ext cx="6247800" cy="35463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3600"/>
            </a:lvl1pPr>
            <a:lvl2pPr lvl="1">
              <a:spcBef>
                <a:spcPts val="0"/>
              </a:spcBef>
              <a:buSzPct val="100000"/>
              <a:defRPr sz="3600"/>
            </a:lvl2pPr>
            <a:lvl3pPr lvl="2">
              <a:spcBef>
                <a:spcPts val="0"/>
              </a:spcBef>
              <a:buSzPct val="100000"/>
              <a:defRPr sz="3600"/>
            </a:lvl3pPr>
            <a:lvl4pPr lvl="3">
              <a:spcBef>
                <a:spcPts val="0"/>
              </a:spcBef>
              <a:buSzPct val="100000"/>
              <a:defRPr sz="3600"/>
            </a:lvl4pPr>
            <a:lvl5pPr lvl="4">
              <a:spcBef>
                <a:spcPts val="0"/>
              </a:spcBef>
              <a:buSzPct val="100000"/>
              <a:defRPr sz="3600"/>
            </a:lvl5pPr>
            <a:lvl6pPr lvl="5">
              <a:spcBef>
                <a:spcPts val="0"/>
              </a:spcBef>
              <a:buSzPct val="100000"/>
              <a:defRPr sz="3600"/>
            </a:lvl6pPr>
            <a:lvl7pPr lvl="6">
              <a:spcBef>
                <a:spcPts val="0"/>
              </a:spcBef>
              <a:buSzPct val="100000"/>
              <a:defRPr sz="3600"/>
            </a:lvl7pPr>
            <a:lvl8pPr lvl="7">
              <a:spcBef>
                <a:spcPts val="0"/>
              </a:spcBef>
              <a:buSzPct val="100000"/>
              <a:defRPr sz="3600"/>
            </a:lvl8pPr>
            <a:lvl9pPr lvl="8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l">
                <a:solidFill>
                  <a:schemeClr val="accent1"/>
                </a:solidFill>
              </a:rPr>
              <a:t>‹#›</a:t>
            </a:fld>
            <a:endParaRPr lang="pl">
              <a:solidFill>
                <a:schemeClr val="accent1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bg>
      <p:bgPr>
        <a:solidFill>
          <a:schemeClr val="dk1"/>
        </a:solid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311750" y="831175"/>
            <a:ext cx="5334900" cy="1244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10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10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10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10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10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10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10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10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10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311700" y="2121425"/>
            <a:ext cx="5334900" cy="942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accent2"/>
              </a:buClr>
              <a:defRPr>
                <a:solidFill>
                  <a:schemeClr val="accent2"/>
                </a:solidFill>
              </a:defRPr>
            </a:lvl1pPr>
            <a:lvl2pPr lvl="1">
              <a:spcBef>
                <a:spcPts val="0"/>
              </a:spcBef>
              <a:buClr>
                <a:schemeClr val="accent2"/>
              </a:buClr>
              <a:defRPr>
                <a:solidFill>
                  <a:schemeClr val="accent2"/>
                </a:solidFill>
              </a:defRPr>
            </a:lvl2pPr>
            <a:lvl3pPr lvl="2">
              <a:spcBef>
                <a:spcPts val="0"/>
              </a:spcBef>
              <a:buClr>
                <a:schemeClr val="accent2"/>
              </a:buClr>
              <a:defRPr>
                <a:solidFill>
                  <a:schemeClr val="accent2"/>
                </a:solidFill>
              </a:defRPr>
            </a:lvl3pPr>
            <a:lvl4pPr lvl="3">
              <a:spcBef>
                <a:spcPts val="0"/>
              </a:spcBef>
              <a:buClr>
                <a:schemeClr val="accent2"/>
              </a:buClr>
              <a:defRPr>
                <a:solidFill>
                  <a:schemeClr val="accent2"/>
                </a:solidFill>
              </a:defRPr>
            </a:lvl4pPr>
            <a:lvl5pPr lvl="4">
              <a:spcBef>
                <a:spcPts val="0"/>
              </a:spcBef>
              <a:buClr>
                <a:schemeClr val="accent2"/>
              </a:buClr>
              <a:defRPr>
                <a:solidFill>
                  <a:schemeClr val="accent2"/>
                </a:solidFill>
              </a:defRPr>
            </a:lvl5pPr>
            <a:lvl6pPr lvl="5">
              <a:spcBef>
                <a:spcPts val="0"/>
              </a:spcBef>
              <a:buClr>
                <a:schemeClr val="accent2"/>
              </a:buClr>
              <a:defRPr>
                <a:solidFill>
                  <a:schemeClr val="accent2"/>
                </a:solidFill>
              </a:defRPr>
            </a:lvl6pPr>
            <a:lvl7pPr lvl="6">
              <a:spcBef>
                <a:spcPts val="0"/>
              </a:spcBef>
              <a:buClr>
                <a:schemeClr val="accent2"/>
              </a:buClr>
              <a:defRPr>
                <a:solidFill>
                  <a:schemeClr val="accent2"/>
                </a:solidFill>
              </a:defRPr>
            </a:lvl7pPr>
            <a:lvl8pPr lvl="7">
              <a:spcBef>
                <a:spcPts val="0"/>
              </a:spcBef>
              <a:buClr>
                <a:schemeClr val="accent2"/>
              </a:buClr>
              <a:defRPr>
                <a:solidFill>
                  <a:schemeClr val="accent2"/>
                </a:solidFill>
              </a:defRPr>
            </a:lvl8pPr>
            <a:lvl9pPr lvl="8">
              <a:spcBef>
                <a:spcPts val="0"/>
              </a:spcBef>
              <a:buClr>
                <a:schemeClr val="accent2"/>
              </a:buClr>
              <a:defRPr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l">
                <a:solidFill>
                  <a:schemeClr val="lt1"/>
                </a:solidFill>
              </a:rPr>
              <a:t>‹#›</a:t>
            </a:fld>
            <a:endParaRPr lang="pl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l"/>
              <a:t>‹#›</a:t>
            </a:fld>
            <a:endParaRPr lang="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paradigm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●"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pl"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  <a:endParaRPr lang="pl" sz="10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2" r:id="rId3"/>
    <p:sldLayoutId id="2147483653" r:id="rId4"/>
    <p:sldLayoutId id="2147483654" r:id="rId5"/>
    <p:sldLayoutId id="2147483657" r:id="rId6"/>
    <p:sldLayoutId id="2147483658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ctrTitle"/>
          </p:nvPr>
        </p:nvSpPr>
        <p:spPr>
          <a:xfrm>
            <a:off x="623400" y="1087900"/>
            <a:ext cx="8520600" cy="1907784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l-PL" sz="2800" dirty="0" smtClean="0">
                <a:latin typeface="Trebuchet MS" panose="020B0603020202020204" pitchFamily="34" charset="0"/>
              </a:rPr>
              <a:t>Środki z budżetu państwa na zadania pomocy społecznej </a:t>
            </a:r>
            <a:r>
              <a:rPr lang="pl-PL" sz="2800" dirty="0" smtClean="0">
                <a:latin typeface="Trebuchet MS" panose="020B0603020202020204" pitchFamily="34" charset="0"/>
              </a:rPr>
              <a:t>i </a:t>
            </a:r>
            <a:r>
              <a:rPr lang="pl-PL" sz="2800" dirty="0" smtClean="0">
                <a:latin typeface="Trebuchet MS" panose="020B0603020202020204" pitchFamily="34" charset="0"/>
              </a:rPr>
              <a:t>wsparcie rodziny</a:t>
            </a:r>
            <a:endParaRPr lang="pl" sz="2800" dirty="0">
              <a:latin typeface="Trebuchet MS" panose="020B0603020202020204" pitchFamily="34" charset="0"/>
            </a:endParaRPr>
          </a:p>
        </p:txBody>
      </p:sp>
      <p:pic>
        <p:nvPicPr>
          <p:cNvPr id="65" name="Shape 65" descr="logo uw białe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75275" y="3783950"/>
            <a:ext cx="3743899" cy="924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1725" y="0"/>
            <a:ext cx="8520600" cy="1124625"/>
          </a:xfrm>
        </p:spPr>
        <p:txBody>
          <a:bodyPr/>
          <a:lstStyle/>
          <a:p>
            <a:pPr algn="ctr"/>
            <a:r>
              <a:rPr lang="pl-PL" sz="2400" dirty="0"/>
              <a:t>Środki z budżetu państwa przekazane jednostkom samorządu terytorialnego na obsługę programów rządowych w latach </a:t>
            </a:r>
            <a:r>
              <a:rPr lang="pl-PL" sz="2400" dirty="0" smtClean="0"/>
              <a:t>2016-2018</a:t>
            </a:r>
            <a:endParaRPr lang="pl-PL" sz="24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11700" y="1505700"/>
            <a:ext cx="3999900" cy="3456998"/>
          </a:xfrm>
        </p:spPr>
        <p:txBody>
          <a:bodyPr/>
          <a:lstStyle/>
          <a:p>
            <a:pPr algn="ctr">
              <a:buNone/>
            </a:pPr>
            <a:r>
              <a:rPr lang="pl-PL" sz="1600" b="1" dirty="0" smtClean="0">
                <a:solidFill>
                  <a:srgbClr val="FF0000"/>
                </a:solidFill>
                <a:latin typeface="Merriweather" panose="020B0604020202020204" charset="-18"/>
                <a:ea typeface="PMingLiU" panose="02020500000000000000" pitchFamily="18" charset="-120"/>
              </a:rPr>
              <a:t>„Za życiem” </a:t>
            </a:r>
          </a:p>
          <a:p>
            <a:pPr algn="ctr">
              <a:buNone/>
            </a:pPr>
            <a:r>
              <a:rPr lang="pl-PL" sz="1600" b="1" dirty="0" smtClean="0">
                <a:solidFill>
                  <a:srgbClr val="FF0000"/>
                </a:solidFill>
                <a:latin typeface="Merriweather" panose="020B0604020202020204" charset="-18"/>
                <a:ea typeface="PMingLiU" panose="02020500000000000000" pitchFamily="18" charset="-120"/>
              </a:rPr>
              <a:t>Program realizowany od 2017 r.                         </a:t>
            </a:r>
            <a:r>
              <a:rPr lang="pl-PL" sz="1600" dirty="0" smtClean="0">
                <a:solidFill>
                  <a:srgbClr val="252B3A"/>
                </a:solidFill>
                <a:latin typeface="Merriweather" panose="020B0604020202020204" charset="-18"/>
              </a:rPr>
              <a:t>Z </a:t>
            </a:r>
            <a:r>
              <a:rPr lang="pl-PL" sz="1600" dirty="0">
                <a:solidFill>
                  <a:srgbClr val="252B3A"/>
                </a:solidFill>
                <a:latin typeface="Merriweather" panose="020B0604020202020204" charset="-18"/>
              </a:rPr>
              <a:t>tytułu urodzenia się żywego </a:t>
            </a:r>
            <a:r>
              <a:rPr lang="pl-PL" sz="1600" dirty="0" smtClean="0">
                <a:solidFill>
                  <a:srgbClr val="252B3A"/>
                </a:solidFill>
                <a:latin typeface="Merriweather" panose="020B0604020202020204" charset="-18"/>
              </a:rPr>
              <a:t>dziecka, u </a:t>
            </a:r>
            <a:r>
              <a:rPr lang="pl-PL" sz="1600" dirty="0">
                <a:solidFill>
                  <a:srgbClr val="252B3A"/>
                </a:solidFill>
                <a:latin typeface="Merriweather" panose="020B0604020202020204" charset="-18"/>
              </a:rPr>
              <a:t>którego zdiagnozowano </a:t>
            </a:r>
            <a:r>
              <a:rPr lang="pl-PL" sz="1600" dirty="0" smtClean="0">
                <a:solidFill>
                  <a:srgbClr val="252B3A"/>
                </a:solidFill>
                <a:latin typeface="Merriweather" panose="020B0604020202020204" charset="-18"/>
              </a:rPr>
              <a:t>ciężkie i </a:t>
            </a:r>
            <a:r>
              <a:rPr lang="pl-PL" sz="1600" dirty="0">
                <a:solidFill>
                  <a:srgbClr val="252B3A"/>
                </a:solidFill>
                <a:latin typeface="Merriweather" panose="020B0604020202020204" charset="-18"/>
              </a:rPr>
              <a:t>nieodwracalne upośledzenie albo nieuleczalną chorobę zagrażającą życiu, które powstały </a:t>
            </a:r>
            <a:r>
              <a:rPr lang="pl-PL" sz="1600" dirty="0" smtClean="0">
                <a:solidFill>
                  <a:srgbClr val="252B3A"/>
                </a:solidFill>
                <a:latin typeface="Merriweather" panose="020B0604020202020204" charset="-18"/>
              </a:rPr>
              <a:t>                      w </a:t>
            </a:r>
            <a:r>
              <a:rPr lang="pl-PL" sz="1600" dirty="0">
                <a:solidFill>
                  <a:srgbClr val="252B3A"/>
                </a:solidFill>
                <a:latin typeface="Merriweather" panose="020B0604020202020204" charset="-18"/>
              </a:rPr>
              <a:t>prenatalnym okresie rozwoju dziecka lub w czasie porodu przysługuje </a:t>
            </a:r>
            <a:r>
              <a:rPr lang="pl-PL" sz="1600" dirty="0" smtClean="0">
                <a:solidFill>
                  <a:srgbClr val="252B3A"/>
                </a:solidFill>
                <a:latin typeface="Merriweather" panose="020B0604020202020204" charset="-18"/>
              </a:rPr>
              <a:t>jednorazowe świadczenie w </a:t>
            </a:r>
            <a:r>
              <a:rPr lang="pl-PL" sz="1600" dirty="0">
                <a:solidFill>
                  <a:srgbClr val="252B3A"/>
                </a:solidFill>
                <a:latin typeface="Merriweather" panose="020B0604020202020204" charset="-18"/>
              </a:rPr>
              <a:t>wysokości 4000 zł.</a:t>
            </a:r>
            <a:endParaRPr lang="pl-PL" sz="1600" b="1" dirty="0">
              <a:solidFill>
                <a:srgbClr val="252B3A"/>
              </a:solidFill>
              <a:latin typeface="Merriweather" panose="020B0604020202020204" charset="-18"/>
              <a:ea typeface="PMingLiU" panose="02020500000000000000" pitchFamily="18" charset="-120"/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>
              <a:buNone/>
            </a:pPr>
            <a:r>
              <a:rPr lang="pl-PL" sz="1600" b="1" dirty="0" smtClean="0">
                <a:solidFill>
                  <a:srgbClr val="FF0000"/>
                </a:solidFill>
                <a:latin typeface="Merriweather" panose="020B0604020202020204" charset="-18"/>
              </a:rPr>
              <a:t>Na obsługę zadania przekazano:</a:t>
            </a:r>
          </a:p>
          <a:p>
            <a:pPr>
              <a:buNone/>
            </a:pPr>
            <a:r>
              <a:rPr lang="pl-PL" sz="1600" dirty="0" smtClean="0">
                <a:solidFill>
                  <a:srgbClr val="252B3A"/>
                </a:solidFill>
                <a:latin typeface="Merriweather" panose="020B0604020202020204" charset="-18"/>
              </a:rPr>
              <a:t>2017 r.   28,9 tys. zł </a:t>
            </a:r>
          </a:p>
          <a:p>
            <a:pPr>
              <a:buNone/>
            </a:pPr>
            <a:r>
              <a:rPr lang="pl-PL" sz="1600" dirty="0" smtClean="0">
                <a:solidFill>
                  <a:srgbClr val="252B3A"/>
                </a:solidFill>
                <a:latin typeface="Merriweather" panose="020B0604020202020204" charset="-18"/>
              </a:rPr>
              <a:t>2018 r.   16,6 tys. zł </a:t>
            </a:r>
          </a:p>
          <a:p>
            <a:pPr>
              <a:buNone/>
            </a:pPr>
            <a:r>
              <a:rPr lang="pl-PL" sz="1600" dirty="0" smtClean="0">
                <a:solidFill>
                  <a:srgbClr val="252B3A"/>
                </a:solidFill>
                <a:latin typeface="Merriweather" panose="020B0604020202020204" charset="-18"/>
              </a:rPr>
              <a:t>Koszty obsługi zadania wynoszą </a:t>
            </a:r>
            <a:r>
              <a:rPr lang="pl-PL" sz="1600" dirty="0">
                <a:solidFill>
                  <a:srgbClr val="252B3A"/>
                </a:solidFill>
                <a:latin typeface="Merriweather" panose="020B0604020202020204" charset="-18"/>
              </a:rPr>
              <a:t>3% otrzymanej dotacji na jednorazowe </a:t>
            </a:r>
            <a:r>
              <a:rPr lang="pl-PL" sz="1600" dirty="0" smtClean="0">
                <a:solidFill>
                  <a:srgbClr val="252B3A"/>
                </a:solidFill>
                <a:latin typeface="Merriweather" panose="020B0604020202020204" charset="-18"/>
              </a:rPr>
              <a:t>świadczenie (120 zł od wypłaconego świadczenia)</a:t>
            </a:r>
            <a:endParaRPr lang="pl-PL" sz="1600" dirty="0">
              <a:solidFill>
                <a:srgbClr val="252B3A"/>
              </a:solidFill>
              <a:latin typeface="Merriweather" panose="020B060402020202020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1210380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1725" y="0"/>
            <a:ext cx="8520600" cy="972589"/>
          </a:xfrm>
        </p:spPr>
        <p:txBody>
          <a:bodyPr/>
          <a:lstStyle/>
          <a:p>
            <a:pPr algn="ctr"/>
            <a:r>
              <a:rPr lang="pl-PL" dirty="0" smtClean="0">
                <a:latin typeface="Trebuchet MS" panose="020B0603020202020204" pitchFamily="34" charset="0"/>
              </a:rPr>
              <a:t>Asystent Rodziny – zadanie własne gminy dofinansowane z budżetu państwa </a:t>
            </a:r>
            <a:endParaRPr lang="pl-PL" dirty="0">
              <a:latin typeface="Trebuchet MS" panose="020B0603020202020204" pitchFamily="34" charset="0"/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Liczba asystentów rodziny </a:t>
            </a:r>
            <a:r>
              <a:rPr lang="pl-PL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 i koordynatorów rodzinnej pieczy zastępczej</a:t>
            </a:r>
            <a:endParaRPr lang="pl-PL" b="1" dirty="0" smtClean="0">
              <a:solidFill>
                <a:srgbClr val="FF0000"/>
              </a:solidFill>
              <a:latin typeface="Trebuchet MS" panose="020B0603020202020204" pitchFamily="34" charset="0"/>
            </a:endParaRPr>
          </a:p>
          <a:p>
            <a:pPr>
              <a:buNone/>
            </a:pPr>
            <a:r>
              <a:rPr lang="pl-PL" dirty="0" smtClean="0">
                <a:solidFill>
                  <a:srgbClr val="252B3A"/>
                </a:solidFill>
                <a:latin typeface="Trebuchet MS" panose="020B0603020202020204" pitchFamily="34" charset="0"/>
              </a:rPr>
              <a:t>2017 r.     </a:t>
            </a:r>
            <a:r>
              <a:rPr lang="pl-PL" dirty="0" smtClean="0">
                <a:solidFill>
                  <a:srgbClr val="252B3A"/>
                </a:solidFill>
                <a:latin typeface="Trebuchet MS" panose="020B0603020202020204" pitchFamily="34" charset="0"/>
              </a:rPr>
              <a:t>241 asystent rodziny, 69 koordynator</a:t>
            </a:r>
            <a:endParaRPr lang="pl-PL" dirty="0" smtClean="0">
              <a:solidFill>
                <a:srgbClr val="252B3A"/>
              </a:solidFill>
              <a:latin typeface="Trebuchet MS" panose="020B0603020202020204" pitchFamily="34" charset="0"/>
            </a:endParaRPr>
          </a:p>
          <a:p>
            <a:pPr>
              <a:buNone/>
            </a:pPr>
            <a:r>
              <a:rPr lang="pl-PL" dirty="0" smtClean="0">
                <a:solidFill>
                  <a:srgbClr val="252B3A"/>
                </a:solidFill>
                <a:latin typeface="Trebuchet MS" panose="020B0603020202020204" pitchFamily="34" charset="0"/>
              </a:rPr>
              <a:t>2018 r.     </a:t>
            </a:r>
            <a:r>
              <a:rPr lang="pl-PL" dirty="0" smtClean="0">
                <a:solidFill>
                  <a:srgbClr val="252B3A"/>
                </a:solidFill>
                <a:latin typeface="Trebuchet MS" panose="020B0603020202020204" pitchFamily="34" charset="0"/>
              </a:rPr>
              <a:t>246 asystent rodziny, 67 koordynator</a:t>
            </a:r>
            <a:endParaRPr lang="pl-PL" dirty="0" smtClean="0">
              <a:solidFill>
                <a:srgbClr val="252B3A"/>
              </a:solidFill>
              <a:latin typeface="Trebuchet MS" panose="020B0603020202020204" pitchFamily="34" charset="0"/>
            </a:endParaRPr>
          </a:p>
          <a:p>
            <a:pPr>
              <a:buNone/>
            </a:pPr>
            <a:r>
              <a:rPr lang="pl-PL" dirty="0" smtClean="0">
                <a:solidFill>
                  <a:srgbClr val="252B3A"/>
                </a:solidFill>
                <a:latin typeface="Trebuchet MS" panose="020B0603020202020204" pitchFamily="34" charset="0"/>
              </a:rPr>
              <a:t>Liczba rodzin objęta pomocą asystenta </a:t>
            </a:r>
          </a:p>
          <a:p>
            <a:pPr>
              <a:buNone/>
            </a:pPr>
            <a:r>
              <a:rPr lang="pl-PL" dirty="0" smtClean="0">
                <a:solidFill>
                  <a:srgbClr val="252B3A"/>
                </a:solidFill>
                <a:latin typeface="Trebuchet MS" panose="020B0603020202020204" pitchFamily="34" charset="0"/>
              </a:rPr>
              <a:t>2017 r.    2.261</a:t>
            </a:r>
          </a:p>
          <a:p>
            <a:pPr>
              <a:buNone/>
            </a:pPr>
            <a:r>
              <a:rPr lang="pl-PL" dirty="0" smtClean="0">
                <a:solidFill>
                  <a:srgbClr val="252B3A"/>
                </a:solidFill>
                <a:latin typeface="Trebuchet MS" panose="020B0603020202020204" pitchFamily="34" charset="0"/>
              </a:rPr>
              <a:t>2018 r.    2.185 </a:t>
            </a:r>
            <a:endParaRPr lang="pl-PL" dirty="0">
              <a:solidFill>
                <a:srgbClr val="252B3A"/>
              </a:solidFill>
              <a:latin typeface="Trebuchet MS" panose="020B0603020202020204" pitchFamily="34" charset="0"/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2"/>
          </p:nvPr>
        </p:nvSpPr>
        <p:spPr>
          <a:xfrm>
            <a:off x="4832400" y="1271847"/>
            <a:ext cx="3999900" cy="3790603"/>
          </a:xfrm>
        </p:spPr>
        <p:txBody>
          <a:bodyPr/>
          <a:lstStyle/>
          <a:p>
            <a:pPr>
              <a:buNone/>
            </a:pPr>
            <a:r>
              <a:rPr lang="pl-PL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Dotacje z budżetu państwa na dofinansowanie zatrudnienia asystentów rodziny </a:t>
            </a:r>
            <a:r>
              <a:rPr lang="pl-PL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i koordynatorów rodzinnej pieczy zastępczej</a:t>
            </a:r>
            <a:endParaRPr lang="pl-PL" b="1" dirty="0" smtClean="0">
              <a:solidFill>
                <a:srgbClr val="FF0000"/>
              </a:solidFill>
              <a:latin typeface="Trebuchet MS" panose="020B0603020202020204" pitchFamily="34" charset="0"/>
            </a:endParaRPr>
          </a:p>
          <a:p>
            <a:pPr>
              <a:buNone/>
            </a:pPr>
            <a:r>
              <a:rPr lang="pl-PL" dirty="0" smtClean="0">
                <a:solidFill>
                  <a:srgbClr val="252B3A"/>
                </a:solidFill>
                <a:latin typeface="Trebuchet MS" panose="020B0603020202020204" pitchFamily="34" charset="0"/>
              </a:rPr>
              <a:t>2017 r.  </a:t>
            </a:r>
            <a:r>
              <a:rPr lang="pl-PL" dirty="0" smtClean="0">
                <a:solidFill>
                  <a:srgbClr val="252B3A"/>
                </a:solidFill>
                <a:latin typeface="Trebuchet MS" panose="020B0603020202020204" pitchFamily="34" charset="0"/>
              </a:rPr>
              <a:t>2.608,5 </a:t>
            </a:r>
            <a:r>
              <a:rPr lang="pl-PL" dirty="0" smtClean="0">
                <a:solidFill>
                  <a:srgbClr val="252B3A"/>
                </a:solidFill>
                <a:latin typeface="Trebuchet MS" panose="020B0603020202020204" pitchFamily="34" charset="0"/>
              </a:rPr>
              <a:t>tys. zł                                                       2018 r.  </a:t>
            </a:r>
            <a:r>
              <a:rPr lang="pl-PL" dirty="0" smtClean="0">
                <a:solidFill>
                  <a:srgbClr val="252B3A"/>
                </a:solidFill>
                <a:latin typeface="Trebuchet MS" panose="020B0603020202020204" pitchFamily="34" charset="0"/>
              </a:rPr>
              <a:t>3.804,8 </a:t>
            </a:r>
            <a:r>
              <a:rPr lang="pl-PL" dirty="0" smtClean="0">
                <a:solidFill>
                  <a:srgbClr val="252B3A"/>
                </a:solidFill>
                <a:latin typeface="Trebuchet MS" panose="020B0603020202020204" pitchFamily="34" charset="0"/>
              </a:rPr>
              <a:t>tys. zł </a:t>
            </a:r>
          </a:p>
          <a:p>
            <a:pPr>
              <a:buNone/>
            </a:pPr>
            <a:r>
              <a:rPr lang="pl-PL" dirty="0" smtClean="0">
                <a:solidFill>
                  <a:srgbClr val="252B3A"/>
                </a:solidFill>
                <a:latin typeface="Trebuchet MS" panose="020B0603020202020204" pitchFamily="34" charset="0"/>
              </a:rPr>
              <a:t>Środki z Funduszu Pracy na wynagrodzenia asystentów rodziny </a:t>
            </a:r>
          </a:p>
          <a:p>
            <a:pPr>
              <a:buNone/>
            </a:pPr>
            <a:r>
              <a:rPr lang="pl-PL" dirty="0" smtClean="0">
                <a:solidFill>
                  <a:srgbClr val="252B3A"/>
                </a:solidFill>
                <a:latin typeface="Trebuchet MS" panose="020B0603020202020204" pitchFamily="34" charset="0"/>
              </a:rPr>
              <a:t>2017 r.  2.602,1 tys. zł                                                           2018 r.  1.024,1 </a:t>
            </a:r>
            <a:r>
              <a:rPr lang="pl-PL" dirty="0">
                <a:solidFill>
                  <a:srgbClr val="252B3A"/>
                </a:solidFill>
                <a:latin typeface="Trebuchet MS" panose="020B0603020202020204" pitchFamily="34" charset="0"/>
              </a:rPr>
              <a:t>tys. zł </a:t>
            </a:r>
            <a:endParaRPr lang="pl-PL" dirty="0" smtClean="0">
              <a:solidFill>
                <a:srgbClr val="252B3A"/>
              </a:solidFill>
              <a:latin typeface="Trebuchet MS" panose="020B0603020202020204" pitchFamily="34" charset="0"/>
            </a:endParaRPr>
          </a:p>
          <a:p>
            <a:pPr>
              <a:buNone/>
            </a:pPr>
            <a:r>
              <a:rPr lang="pl-PL" dirty="0" smtClean="0">
                <a:solidFill>
                  <a:srgbClr val="252B3A"/>
                </a:solidFill>
                <a:latin typeface="Trebuchet MS" panose="020B0603020202020204" pitchFamily="34" charset="0"/>
              </a:rPr>
              <a:t>W 2017 r. dofinansowanie wyniosło </a:t>
            </a:r>
            <a:r>
              <a:rPr lang="pl-PL" dirty="0" smtClean="0">
                <a:solidFill>
                  <a:srgbClr val="252B3A"/>
                </a:solidFill>
                <a:latin typeface="Trebuchet MS" panose="020B0603020202020204" pitchFamily="34" charset="0"/>
              </a:rPr>
              <a:t>58,4 </a:t>
            </a:r>
            <a:r>
              <a:rPr lang="pl-PL" dirty="0" smtClean="0">
                <a:solidFill>
                  <a:srgbClr val="252B3A"/>
                </a:solidFill>
                <a:latin typeface="Trebuchet MS" panose="020B0603020202020204" pitchFamily="34" charset="0"/>
              </a:rPr>
              <a:t>% </a:t>
            </a:r>
          </a:p>
          <a:p>
            <a:pPr>
              <a:buNone/>
            </a:pPr>
            <a:r>
              <a:rPr lang="pl-PL" dirty="0" smtClean="0">
                <a:solidFill>
                  <a:srgbClr val="252B3A"/>
                </a:solidFill>
                <a:latin typeface="Trebuchet MS" panose="020B0603020202020204" pitchFamily="34" charset="0"/>
              </a:rPr>
              <a:t>W 2018 r. dofinansowanie wyniosło </a:t>
            </a:r>
            <a:r>
              <a:rPr lang="pl-PL" dirty="0" smtClean="0">
                <a:solidFill>
                  <a:srgbClr val="252B3A"/>
                </a:solidFill>
                <a:latin typeface="Trebuchet MS" panose="020B0603020202020204" pitchFamily="34" charset="0"/>
              </a:rPr>
              <a:t>50,9 </a:t>
            </a:r>
            <a:r>
              <a:rPr lang="pl-PL" dirty="0" smtClean="0">
                <a:solidFill>
                  <a:srgbClr val="252B3A"/>
                </a:solidFill>
                <a:latin typeface="Trebuchet MS" panose="020B0603020202020204" pitchFamily="34" charset="0"/>
              </a:rPr>
              <a:t>%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176248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1725" y="2086495"/>
            <a:ext cx="8520600" cy="1263534"/>
          </a:xfrm>
        </p:spPr>
        <p:txBody>
          <a:bodyPr/>
          <a:lstStyle/>
          <a:p>
            <a:r>
              <a:rPr lang="pl-PL" dirty="0" smtClean="0">
                <a:solidFill>
                  <a:schemeClr val="tx1">
                    <a:lumMod val="75000"/>
                  </a:schemeClr>
                </a:solidFill>
                <a:latin typeface="Trebuchet MS" panose="020B0603020202020204" pitchFamily="34" charset="0"/>
              </a:rPr>
              <a:t>Dziękuję za uwagę </a:t>
            </a:r>
            <a:endParaRPr lang="pl-PL" dirty="0">
              <a:solidFill>
                <a:schemeClr val="tx1">
                  <a:lumMod val="75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5412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1725" y="-88710"/>
            <a:ext cx="8520600" cy="1594410"/>
          </a:xfrm>
        </p:spPr>
        <p:txBody>
          <a:bodyPr/>
          <a:lstStyle/>
          <a:p>
            <a:pPr algn="ctr"/>
            <a:r>
              <a:rPr lang="pl-PL" sz="2400" dirty="0" smtClean="0">
                <a:latin typeface="Trebuchet MS" panose="020B0603020202020204" pitchFamily="34" charset="0"/>
              </a:rPr>
              <a:t>Środki przekazane  jednostkom samorządu terytorialnego na dział: pomoc społeczna i rodzina                                             w latach 2017-2019</a:t>
            </a:r>
            <a:endParaRPr lang="pl-PL" sz="2400" dirty="0">
              <a:latin typeface="Trebuchet MS" panose="020B0603020202020204" pitchFamily="34" charset="0"/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90161" y="1505700"/>
            <a:ext cx="3999900" cy="3076200"/>
          </a:xfrm>
        </p:spPr>
        <p:txBody>
          <a:bodyPr/>
          <a:lstStyle/>
          <a:p>
            <a:pPr algn="ctr">
              <a:buNone/>
            </a:pPr>
            <a:r>
              <a:rPr lang="pl-PL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POMOC SPOŁECZNA</a:t>
            </a:r>
          </a:p>
          <a:p>
            <a:pPr>
              <a:buNone/>
            </a:pPr>
            <a:r>
              <a:rPr lang="pl-PL" dirty="0" smtClean="0">
                <a:latin typeface="Trebuchet MS" panose="020B0603020202020204" pitchFamily="34" charset="0"/>
              </a:rPr>
              <a:t>2017 r.     388.960 tys. zł (w tym zadania zlecone 111.148,7 tys. zł – 28,6% wydatków ogółem)</a:t>
            </a:r>
          </a:p>
          <a:p>
            <a:pPr>
              <a:buNone/>
            </a:pPr>
            <a:r>
              <a:rPr lang="pl-PL" dirty="0" smtClean="0">
                <a:latin typeface="Trebuchet MS" panose="020B0603020202020204" pitchFamily="34" charset="0"/>
              </a:rPr>
              <a:t>2018 r.     328.773,2 tys. zł (w tym zadnia zlecone 66.497,4 tys. zł – 20,2% wydatków ogółem)</a:t>
            </a:r>
          </a:p>
          <a:p>
            <a:pPr>
              <a:buNone/>
            </a:pPr>
            <a:r>
              <a:rPr lang="pl-PL" dirty="0" smtClean="0">
                <a:latin typeface="Trebuchet MS" panose="020B0603020202020204" pitchFamily="34" charset="0"/>
              </a:rPr>
              <a:t>2019 r.     274.668,9 tys. zł (w tym zadania zlecone 84.186,8 tys. zł – 30,6% planowanych wydatków ogółem, </a:t>
            </a:r>
            <a:r>
              <a:rPr lang="pl-PL" sz="1100" dirty="0" smtClean="0">
                <a:latin typeface="Trebuchet MS" panose="020B0603020202020204" pitchFamily="34" charset="0"/>
              </a:rPr>
              <a:t>stan na 30 kwietnia 2019 r. )</a:t>
            </a:r>
            <a:endParaRPr lang="pl-PL" sz="1100" dirty="0">
              <a:latin typeface="Trebuchet MS" panose="020B0603020202020204" pitchFamily="34" charset="0"/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RODZINA </a:t>
            </a:r>
          </a:p>
          <a:p>
            <a:pPr>
              <a:buNone/>
            </a:pPr>
            <a:r>
              <a:rPr lang="pl-PL" dirty="0">
                <a:latin typeface="Trebuchet MS" panose="020B0603020202020204" pitchFamily="34" charset="0"/>
              </a:rPr>
              <a:t>2017 r.     </a:t>
            </a:r>
            <a:r>
              <a:rPr lang="pl-PL" dirty="0" smtClean="0">
                <a:latin typeface="Trebuchet MS" panose="020B0603020202020204" pitchFamily="34" charset="0"/>
              </a:rPr>
              <a:t>2.106.493,4 </a:t>
            </a:r>
            <a:r>
              <a:rPr lang="pl-PL" dirty="0">
                <a:latin typeface="Trebuchet MS" panose="020B0603020202020204" pitchFamily="34" charset="0"/>
              </a:rPr>
              <a:t>tys. zł (w tym zadania zlecone </a:t>
            </a:r>
            <a:r>
              <a:rPr lang="pl-PL" dirty="0" smtClean="0">
                <a:latin typeface="Trebuchet MS" panose="020B0603020202020204" pitchFamily="34" charset="0"/>
              </a:rPr>
              <a:t>2.099.358,4 </a:t>
            </a:r>
            <a:r>
              <a:rPr lang="pl-PL" dirty="0">
                <a:latin typeface="Trebuchet MS" panose="020B0603020202020204" pitchFamily="34" charset="0"/>
              </a:rPr>
              <a:t>tys. zł – </a:t>
            </a:r>
            <a:r>
              <a:rPr lang="pl-PL" dirty="0" smtClean="0">
                <a:latin typeface="Trebuchet MS" panose="020B0603020202020204" pitchFamily="34" charset="0"/>
              </a:rPr>
              <a:t>99,7% </a:t>
            </a:r>
            <a:r>
              <a:rPr lang="pl-PL" dirty="0">
                <a:latin typeface="Trebuchet MS" panose="020B0603020202020204" pitchFamily="34" charset="0"/>
              </a:rPr>
              <a:t>wydatków ogółem)</a:t>
            </a:r>
          </a:p>
          <a:p>
            <a:pPr>
              <a:buNone/>
            </a:pPr>
            <a:r>
              <a:rPr lang="pl-PL" dirty="0">
                <a:latin typeface="Trebuchet MS" panose="020B0603020202020204" pitchFamily="34" charset="0"/>
              </a:rPr>
              <a:t>2018 r.     </a:t>
            </a:r>
            <a:r>
              <a:rPr lang="pl-PL" dirty="0" smtClean="0">
                <a:latin typeface="Trebuchet MS" panose="020B0603020202020204" pitchFamily="34" charset="0"/>
              </a:rPr>
              <a:t>2.112.508,4 </a:t>
            </a:r>
            <a:r>
              <a:rPr lang="pl-PL" dirty="0">
                <a:latin typeface="Trebuchet MS" panose="020B0603020202020204" pitchFamily="34" charset="0"/>
              </a:rPr>
              <a:t>tys. zł (w tym zadnia zlecone </a:t>
            </a:r>
            <a:r>
              <a:rPr lang="pl-PL" dirty="0" smtClean="0">
                <a:latin typeface="Trebuchet MS" panose="020B0603020202020204" pitchFamily="34" charset="0"/>
              </a:rPr>
              <a:t>2.105.053,0 </a:t>
            </a:r>
            <a:r>
              <a:rPr lang="pl-PL" dirty="0">
                <a:latin typeface="Trebuchet MS" panose="020B0603020202020204" pitchFamily="34" charset="0"/>
              </a:rPr>
              <a:t>tys. zł – </a:t>
            </a:r>
            <a:r>
              <a:rPr lang="pl-PL" dirty="0" smtClean="0">
                <a:latin typeface="Trebuchet MS" panose="020B0603020202020204" pitchFamily="34" charset="0"/>
              </a:rPr>
              <a:t>99,4% </a:t>
            </a:r>
            <a:r>
              <a:rPr lang="pl-PL" dirty="0">
                <a:latin typeface="Trebuchet MS" panose="020B0603020202020204" pitchFamily="34" charset="0"/>
              </a:rPr>
              <a:t>wydatków ogółem)</a:t>
            </a:r>
          </a:p>
          <a:p>
            <a:pPr>
              <a:buNone/>
            </a:pPr>
            <a:r>
              <a:rPr lang="pl-PL" dirty="0">
                <a:latin typeface="Trebuchet MS" panose="020B0603020202020204" pitchFamily="34" charset="0"/>
              </a:rPr>
              <a:t>2019 r.     </a:t>
            </a:r>
            <a:r>
              <a:rPr lang="pl-PL" dirty="0" smtClean="0">
                <a:latin typeface="Trebuchet MS" panose="020B0603020202020204" pitchFamily="34" charset="0"/>
              </a:rPr>
              <a:t>1.963.669,8 </a:t>
            </a:r>
            <a:r>
              <a:rPr lang="pl-PL" dirty="0">
                <a:latin typeface="Trebuchet MS" panose="020B0603020202020204" pitchFamily="34" charset="0"/>
              </a:rPr>
              <a:t>tys. zł (w tym zadania zlecone 84.186,8 tys. zł – </a:t>
            </a:r>
            <a:r>
              <a:rPr lang="pl-PL" dirty="0" smtClean="0">
                <a:latin typeface="Trebuchet MS" panose="020B0603020202020204" pitchFamily="34" charset="0"/>
              </a:rPr>
              <a:t>100,0% </a:t>
            </a:r>
            <a:r>
              <a:rPr lang="pl-PL" dirty="0">
                <a:latin typeface="Trebuchet MS" panose="020B0603020202020204" pitchFamily="34" charset="0"/>
              </a:rPr>
              <a:t>planowanych wydatków ogółem, </a:t>
            </a:r>
            <a:r>
              <a:rPr lang="pl-PL" sz="1100" dirty="0">
                <a:latin typeface="Trebuchet MS" panose="020B0603020202020204" pitchFamily="34" charset="0"/>
              </a:rPr>
              <a:t>stan na 30 kwietnia 2019 r. )</a:t>
            </a:r>
          </a:p>
          <a:p>
            <a:pPr>
              <a:buNone/>
            </a:pPr>
            <a:endParaRPr lang="pl-PL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128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1725" y="0"/>
            <a:ext cx="8520600" cy="1351127"/>
          </a:xfrm>
        </p:spPr>
        <p:txBody>
          <a:bodyPr/>
          <a:lstStyle/>
          <a:p>
            <a:pPr algn="ctr"/>
            <a:r>
              <a:rPr lang="pl-PL" sz="2400" dirty="0" smtClean="0">
                <a:latin typeface="Trebuchet MS" panose="020B0603020202020204" pitchFamily="34" charset="0"/>
              </a:rPr>
              <a:t>Środki z budżetu państwa przekazane gminom                       na utrzymanie ośrodków pomocy społecznej                     </a:t>
            </a:r>
            <a:r>
              <a:rPr lang="pl-PL" sz="2400" dirty="0" smtClean="0">
                <a:latin typeface="Trebuchet MS" panose="020B0603020202020204" pitchFamily="34" charset="0"/>
              </a:rPr>
              <a:t>                w </a:t>
            </a:r>
            <a:r>
              <a:rPr lang="pl-PL" sz="2400" dirty="0" smtClean="0">
                <a:latin typeface="Trebuchet MS" panose="020B0603020202020204" pitchFamily="34" charset="0"/>
              </a:rPr>
              <a:t>latach 2017-2019</a:t>
            </a:r>
            <a:endParaRPr lang="pl-PL" sz="2400" dirty="0">
              <a:latin typeface="Trebuchet MS" panose="020B0603020202020204" pitchFamily="34" charset="0"/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11700" y="1505699"/>
            <a:ext cx="3999900" cy="3515187"/>
          </a:xfrm>
        </p:spPr>
        <p:txBody>
          <a:bodyPr/>
          <a:lstStyle/>
          <a:p>
            <a:pPr algn="ctr">
              <a:buNone/>
            </a:pPr>
            <a:r>
              <a:rPr lang="pl-PL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POMOC SPOŁECZNA</a:t>
            </a:r>
          </a:p>
          <a:p>
            <a:pPr>
              <a:buNone/>
            </a:pPr>
            <a:r>
              <a:rPr lang="pl-PL" dirty="0" smtClean="0">
                <a:solidFill>
                  <a:schemeClr val="bg2">
                    <a:lumMod val="75000"/>
                  </a:schemeClr>
                </a:solidFill>
                <a:latin typeface="Trebuchet MS" panose="020B0603020202020204" pitchFamily="34" charset="0"/>
              </a:rPr>
              <a:t>2017 r.     37.069,6 tys. zł  dofinansowanie                         na utrzymanie ośrodków pomocy społecznej,                       z tego:  2.395,6 tys. zł dodatki dla pracowników socjalnych za </a:t>
            </a:r>
            <a:r>
              <a:rPr lang="pl-PL" dirty="0">
                <a:solidFill>
                  <a:schemeClr val="bg2">
                    <a:lumMod val="75000"/>
                  </a:schemeClr>
                </a:solidFill>
                <a:latin typeface="Trebuchet MS" panose="020B0603020202020204" pitchFamily="34" charset="0"/>
              </a:rPr>
              <a:t>przeprowadzanie rodzinnych wywiadów środowiskowych poza siedzibą jednostki</a:t>
            </a:r>
            <a:endParaRPr lang="pl-PL" dirty="0" smtClean="0">
              <a:solidFill>
                <a:schemeClr val="bg2">
                  <a:lumMod val="75000"/>
                </a:schemeClr>
              </a:solidFill>
              <a:latin typeface="Trebuchet MS" panose="020B0603020202020204" pitchFamily="34" charset="0"/>
            </a:endParaRPr>
          </a:p>
          <a:p>
            <a:pPr>
              <a:buNone/>
            </a:pPr>
            <a:r>
              <a:rPr lang="pl-PL" dirty="0" smtClean="0">
                <a:solidFill>
                  <a:schemeClr val="bg2">
                    <a:lumMod val="75000"/>
                  </a:schemeClr>
                </a:solidFill>
                <a:latin typeface="Trebuchet MS" panose="020B0603020202020204" pitchFamily="34" charset="0"/>
              </a:rPr>
              <a:t>2018 r.    36.688,1 tys. zł,   z tego: 2.727,8 tys. zł dodatki dla pracowników socjalnych </a:t>
            </a:r>
          </a:p>
          <a:p>
            <a:pPr>
              <a:buNone/>
            </a:pPr>
            <a:r>
              <a:rPr lang="pl-PL" dirty="0" smtClean="0">
                <a:solidFill>
                  <a:schemeClr val="bg2">
                    <a:lumMod val="75000"/>
                  </a:schemeClr>
                </a:solidFill>
                <a:latin typeface="Trebuchet MS" panose="020B0603020202020204" pitchFamily="34" charset="0"/>
              </a:rPr>
              <a:t>2019 r.    33.993 tys. zł</a:t>
            </a:r>
            <a:r>
              <a:rPr lang="pl-PL" dirty="0">
                <a:solidFill>
                  <a:schemeClr val="bg2">
                    <a:lumMod val="7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pl-PL" dirty="0" smtClean="0">
                <a:solidFill>
                  <a:schemeClr val="bg2">
                    <a:lumMod val="75000"/>
                  </a:schemeClr>
                </a:solidFill>
                <a:latin typeface="Trebuchet MS" panose="020B0603020202020204" pitchFamily="34" charset="0"/>
              </a:rPr>
              <a:t>W 2019 r. z budżetu państwa dofinansowanie na 1 stanowisko pracy wynosi dla gmin:  </a:t>
            </a:r>
            <a:r>
              <a:rPr lang="pl-PL" dirty="0">
                <a:solidFill>
                  <a:schemeClr val="bg2">
                    <a:lumMod val="75000"/>
                  </a:schemeClr>
                </a:solidFill>
                <a:latin typeface="Trebuchet MS" panose="020B0603020202020204" pitchFamily="34" charset="0"/>
              </a:rPr>
              <a:t>m</a:t>
            </a:r>
            <a:r>
              <a:rPr lang="pl-PL" dirty="0" smtClean="0">
                <a:solidFill>
                  <a:schemeClr val="bg2">
                    <a:lumMod val="75000"/>
                  </a:schemeClr>
                </a:solidFill>
                <a:latin typeface="Trebuchet MS" panose="020B0603020202020204" pitchFamily="34" charset="0"/>
              </a:rPr>
              <a:t>iejskich  - </a:t>
            </a:r>
            <a:r>
              <a:rPr lang="pl-PL" dirty="0" smtClean="0">
                <a:solidFill>
                  <a:schemeClr val="bg2">
                    <a:lumMod val="75000"/>
                  </a:schemeClr>
                </a:solidFill>
                <a:latin typeface="Trebuchet MS" panose="020B0603020202020204" pitchFamily="34" charset="0"/>
              </a:rPr>
              <a:t>26.760 zł       </a:t>
            </a:r>
            <a:r>
              <a:rPr lang="pl-PL" dirty="0" smtClean="0">
                <a:solidFill>
                  <a:schemeClr val="bg2">
                    <a:lumMod val="75000"/>
                  </a:schemeClr>
                </a:solidFill>
                <a:latin typeface="Trebuchet MS" panose="020B0603020202020204" pitchFamily="34" charset="0"/>
              </a:rPr>
              <a:t>miejsko-wiejskich </a:t>
            </a:r>
            <a:r>
              <a:rPr lang="pl-PL" dirty="0" smtClean="0">
                <a:solidFill>
                  <a:schemeClr val="bg2">
                    <a:lumMod val="75000"/>
                  </a:schemeClr>
                </a:solidFill>
                <a:latin typeface="Trebuchet MS" panose="020B0603020202020204" pitchFamily="34" charset="0"/>
              </a:rPr>
              <a:t>27.000 zł   </a:t>
            </a:r>
            <a:r>
              <a:rPr lang="pl-PL" dirty="0" smtClean="0">
                <a:solidFill>
                  <a:schemeClr val="bg2">
                    <a:lumMod val="75000"/>
                  </a:schemeClr>
                </a:solidFill>
                <a:latin typeface="Trebuchet MS" panose="020B0603020202020204" pitchFamily="34" charset="0"/>
              </a:rPr>
              <a:t>i </a:t>
            </a:r>
            <a:r>
              <a:rPr lang="pl-PL" dirty="0" smtClean="0">
                <a:solidFill>
                  <a:schemeClr val="bg2">
                    <a:lumMod val="75000"/>
                  </a:schemeClr>
                </a:solidFill>
                <a:latin typeface="Trebuchet MS" panose="020B0603020202020204" pitchFamily="34" charset="0"/>
              </a:rPr>
              <a:t>wiejskich 27.100 zł . </a:t>
            </a:r>
            <a:endParaRPr lang="pl-PL" dirty="0" smtClean="0">
              <a:solidFill>
                <a:schemeClr val="bg2">
                  <a:lumMod val="75000"/>
                </a:schemeClr>
              </a:solidFill>
              <a:latin typeface="Trebuchet MS" panose="020B0603020202020204" pitchFamily="34" charset="0"/>
            </a:endParaRPr>
          </a:p>
          <a:p>
            <a:pPr>
              <a:buNone/>
            </a:pPr>
            <a:r>
              <a:rPr lang="pl-PL" dirty="0" smtClean="0">
                <a:solidFill>
                  <a:schemeClr val="bg2">
                    <a:lumMod val="75000"/>
                  </a:schemeClr>
                </a:solidFill>
              </a:rPr>
              <a:t>                                                  </a:t>
            </a:r>
          </a:p>
          <a:p>
            <a:pPr>
              <a:buNone/>
            </a:pPr>
            <a:endParaRPr lang="pl-PL" dirty="0">
              <a:solidFill>
                <a:schemeClr val="bg2">
                  <a:lumMod val="75000"/>
                </a:schemeClr>
              </a:solidFill>
            </a:endParaRPr>
          </a:p>
          <a:p>
            <a:pPr>
              <a:buNone/>
            </a:pPr>
            <a:endParaRPr lang="pl-PL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buNone/>
            </a:pPr>
            <a:r>
              <a:rPr lang="pl-PL" dirty="0" smtClean="0">
                <a:solidFill>
                  <a:schemeClr val="bg2">
                    <a:lumMod val="75000"/>
                  </a:schemeClr>
                </a:solidFill>
              </a:rPr>
              <a:t>    </a:t>
            </a:r>
            <a:endParaRPr lang="pl-PL" dirty="0">
              <a:solidFill>
                <a:schemeClr val="bg2">
                  <a:lumMod val="75000"/>
                </a:schemeClr>
              </a:solidFill>
            </a:endParaRPr>
          </a:p>
          <a:p>
            <a:pPr algn="ctr">
              <a:buNone/>
            </a:pPr>
            <a:endParaRPr lang="pl-PL" b="1" dirty="0">
              <a:solidFill>
                <a:srgbClr val="FF0000"/>
              </a:solidFill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GMINY NIESPEŁNIAJĄCE ustawowego wymogu liczby pracowników socjalnych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dirty="0" smtClean="0">
                <a:solidFill>
                  <a:schemeClr val="bg2">
                    <a:lumMod val="75000"/>
                  </a:schemeClr>
                </a:solidFill>
                <a:latin typeface="Trebuchet MS" panose="020B0603020202020204" pitchFamily="34" charset="0"/>
              </a:rPr>
              <a:t>1 pracownik socjalny na 2000 mieszkańców lub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dirty="0" smtClean="0">
                <a:solidFill>
                  <a:schemeClr val="bg2">
                    <a:lumMod val="75000"/>
                  </a:schemeClr>
                </a:solidFill>
                <a:latin typeface="Trebuchet MS" panose="020B0603020202020204" pitchFamily="34" charset="0"/>
              </a:rPr>
              <a:t>1pracownik na nie więcej niż 50 rodzin i osób samotnie gospodarujących. </a:t>
            </a:r>
          </a:p>
          <a:p>
            <a:pPr algn="just">
              <a:buNone/>
            </a:pPr>
            <a:r>
              <a:rPr lang="pl-PL" dirty="0" smtClean="0">
                <a:solidFill>
                  <a:schemeClr val="bg2">
                    <a:lumMod val="75000"/>
                  </a:schemeClr>
                </a:solidFill>
                <a:latin typeface="Trebuchet MS" panose="020B0603020202020204" pitchFamily="34" charset="0"/>
              </a:rPr>
              <a:t>22 gminy (15,2% ogólnej liczby gmin) -                              </a:t>
            </a:r>
            <a:r>
              <a:rPr lang="pl-PL" sz="1000" dirty="0" smtClean="0">
                <a:solidFill>
                  <a:schemeClr val="bg2">
                    <a:lumMod val="75000"/>
                  </a:schemeClr>
                </a:solidFill>
                <a:latin typeface="Trebuchet MS" panose="020B0603020202020204" pitchFamily="34" charset="0"/>
              </a:rPr>
              <a:t>Łabiszyn, Mogilno, Świecie, Jeżewo, Złotniki Kujawskie, Ciechocinek, Chodecz, Lubień Kujawski, Lubraniec, Choceń, Czernikowo, Kowal G, Skrwilno, Wąbrzeźno M, Górzno, Bobrowo, Brodnica, Chełmża G, Łubianka, Łysomice, Osiek, Zławieś Wielka.  </a:t>
            </a:r>
          </a:p>
          <a:p>
            <a:pPr>
              <a:buNone/>
            </a:pPr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3536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1725" y="129654"/>
            <a:ext cx="8520600" cy="994971"/>
          </a:xfrm>
        </p:spPr>
        <p:txBody>
          <a:bodyPr/>
          <a:lstStyle/>
          <a:p>
            <a:pPr algn="ctr"/>
            <a:r>
              <a:rPr lang="pl-PL" dirty="0" smtClean="0">
                <a:latin typeface="Trebuchet MS" panose="020B0603020202020204" pitchFamily="34" charset="0"/>
              </a:rPr>
              <a:t>Liczba osób objętych pomocą społeczną                        w latach 2015 i 2018 - wybrane formy pomocy  </a:t>
            </a:r>
            <a:endParaRPr lang="pl-PL" dirty="0">
              <a:latin typeface="Trebuchet MS" panose="020B0603020202020204" pitchFamily="34" charset="0"/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142338" y="1400997"/>
            <a:ext cx="6219316" cy="3076200"/>
          </a:xfrm>
        </p:spPr>
        <p:txBody>
          <a:bodyPr/>
          <a:lstStyle/>
          <a:p>
            <a:pPr>
              <a:buNone/>
            </a:pPr>
            <a:endParaRPr lang="pl-PL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5814522"/>
              </p:ext>
            </p:extLst>
          </p:nvPr>
        </p:nvGraphicFramePr>
        <p:xfrm>
          <a:off x="1142338" y="1400996"/>
          <a:ext cx="6219316" cy="30762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7796"/>
                <a:gridCol w="1183001"/>
                <a:gridCol w="1161294"/>
                <a:gridCol w="1657225"/>
              </a:tblGrid>
              <a:tr h="743539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Trebuchet MS" panose="020B0603020202020204" pitchFamily="34" charset="0"/>
                        </a:rPr>
                        <a:t>Formy</a:t>
                      </a:r>
                      <a:r>
                        <a:rPr lang="pl-PL" sz="1200" baseline="0" dirty="0" smtClean="0">
                          <a:latin typeface="Trebuchet MS" panose="020B0603020202020204" pitchFamily="34" charset="0"/>
                        </a:rPr>
                        <a:t> pomocy </a:t>
                      </a:r>
                      <a:endParaRPr lang="pl-PL" sz="12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Trebuchet MS" panose="020B0603020202020204" pitchFamily="34" charset="0"/>
                        </a:rPr>
                        <a:t>2015 rok</a:t>
                      </a:r>
                      <a:endParaRPr lang="pl-PL" sz="12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Trebuchet MS" panose="020B0603020202020204" pitchFamily="34" charset="0"/>
                        </a:rPr>
                        <a:t>2018 rok</a:t>
                      </a:r>
                      <a:endParaRPr lang="pl-PL" sz="12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Trebuchet MS" panose="020B0603020202020204" pitchFamily="34" charset="0"/>
                        </a:rPr>
                        <a:t>Różnica procentowa  </a:t>
                      </a:r>
                      <a:endParaRPr lang="pl-PL" sz="12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</a:tr>
              <a:tr h="388777"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latin typeface="Trebuchet MS" panose="020B0603020202020204" pitchFamily="34" charset="0"/>
                        </a:rPr>
                        <a:t>Zasiłki stałe</a:t>
                      </a:r>
                      <a:endParaRPr lang="pl-PL" sz="14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rebuchet MS" panose="020B0603020202020204" pitchFamily="34" charset="0"/>
                        </a:rPr>
                        <a:t>12.281</a:t>
                      </a:r>
                      <a:endParaRPr lang="pl-PL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rebuchet MS" panose="020B0603020202020204" pitchFamily="34" charset="0"/>
                        </a:rPr>
                        <a:t>11.554</a:t>
                      </a:r>
                      <a:endParaRPr lang="pl-PL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latin typeface="Trebuchet MS" panose="020B0603020202020204" pitchFamily="34" charset="0"/>
                        </a:rPr>
                        <a:t>Spadek 6%</a:t>
                      </a:r>
                      <a:endParaRPr lang="pl-PL" sz="14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</a:tr>
              <a:tr h="388777"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latin typeface="Trebuchet MS" panose="020B0603020202020204" pitchFamily="34" charset="0"/>
                        </a:rPr>
                        <a:t>Zasiłki okresowe</a:t>
                      </a:r>
                      <a:endParaRPr lang="pl-PL" sz="14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rebuchet MS" panose="020B0603020202020204" pitchFamily="34" charset="0"/>
                        </a:rPr>
                        <a:t>49.114</a:t>
                      </a:r>
                      <a:endParaRPr lang="pl-PL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rebuchet MS" panose="020B0603020202020204" pitchFamily="34" charset="0"/>
                        </a:rPr>
                        <a:t>32.495</a:t>
                      </a:r>
                      <a:endParaRPr lang="pl-PL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latin typeface="Trebuchet MS" panose="020B0603020202020204" pitchFamily="34" charset="0"/>
                        </a:rPr>
                        <a:t>Spadek 34%</a:t>
                      </a:r>
                      <a:endParaRPr lang="pl-PL" sz="14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</a:tr>
              <a:tr h="388777"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latin typeface="Trebuchet MS" panose="020B0603020202020204" pitchFamily="34" charset="0"/>
                        </a:rPr>
                        <a:t>Zasiłki celowe</a:t>
                      </a:r>
                      <a:endParaRPr lang="pl-PL" sz="14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rebuchet MS" panose="020B0603020202020204" pitchFamily="34" charset="0"/>
                        </a:rPr>
                        <a:t>78.286</a:t>
                      </a:r>
                      <a:endParaRPr lang="pl-PL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rebuchet MS" panose="020B0603020202020204" pitchFamily="34" charset="0"/>
                        </a:rPr>
                        <a:t>55.204</a:t>
                      </a:r>
                      <a:endParaRPr lang="pl-PL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latin typeface="Trebuchet MS" panose="020B0603020202020204" pitchFamily="34" charset="0"/>
                        </a:rPr>
                        <a:t>Spadek 29%</a:t>
                      </a:r>
                      <a:endParaRPr lang="pl-PL" sz="14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</a:tr>
              <a:tr h="388777"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latin typeface="Trebuchet MS" panose="020B0603020202020204" pitchFamily="34" charset="0"/>
                        </a:rPr>
                        <a:t>Posiłek </a:t>
                      </a:r>
                      <a:endParaRPr lang="pl-PL" sz="14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rebuchet MS" panose="020B0603020202020204" pitchFamily="34" charset="0"/>
                        </a:rPr>
                        <a:t>50.721</a:t>
                      </a:r>
                      <a:endParaRPr lang="pl-PL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rebuchet MS" panose="020B0603020202020204" pitchFamily="34" charset="0"/>
                        </a:rPr>
                        <a:t>36.681</a:t>
                      </a:r>
                      <a:endParaRPr lang="pl-PL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latin typeface="Trebuchet MS" panose="020B0603020202020204" pitchFamily="34" charset="0"/>
                        </a:rPr>
                        <a:t>Spadek 28%</a:t>
                      </a:r>
                      <a:endParaRPr lang="pl-PL" sz="14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</a:tr>
              <a:tr h="388777"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latin typeface="Trebuchet MS" panose="020B0603020202020204" pitchFamily="34" charset="0"/>
                        </a:rPr>
                        <a:t>w </a:t>
                      </a:r>
                      <a:r>
                        <a:rPr lang="pl-PL" sz="1400" baseline="0" dirty="0" smtClean="0">
                          <a:latin typeface="Trebuchet MS" panose="020B0603020202020204" pitchFamily="34" charset="0"/>
                        </a:rPr>
                        <a:t>tym posiłek dla dzieci</a:t>
                      </a:r>
                      <a:endParaRPr lang="pl-PL" sz="14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rebuchet MS" panose="020B0603020202020204" pitchFamily="34" charset="0"/>
                        </a:rPr>
                        <a:t>43.359</a:t>
                      </a:r>
                      <a:endParaRPr lang="pl-PL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rebuchet MS" panose="020B0603020202020204" pitchFamily="34" charset="0"/>
                        </a:rPr>
                        <a:t>30.307</a:t>
                      </a:r>
                      <a:endParaRPr lang="pl-PL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latin typeface="Trebuchet MS" panose="020B0603020202020204" pitchFamily="34" charset="0"/>
                        </a:rPr>
                        <a:t>Spadek 30%</a:t>
                      </a:r>
                      <a:endParaRPr lang="pl-PL" sz="14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</a:tr>
              <a:tr h="388777"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latin typeface="Trebuchet MS" panose="020B0603020202020204" pitchFamily="34" charset="0"/>
                        </a:rPr>
                        <a:t>Praca socjalna </a:t>
                      </a:r>
                      <a:endParaRPr lang="pl-PL" sz="14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rebuchet MS" panose="020B0603020202020204" pitchFamily="34" charset="0"/>
                        </a:rPr>
                        <a:t>70.276</a:t>
                      </a:r>
                      <a:endParaRPr lang="pl-PL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rebuchet MS" panose="020B0603020202020204" pitchFamily="34" charset="0"/>
                        </a:rPr>
                        <a:t>69.309</a:t>
                      </a:r>
                      <a:endParaRPr lang="pl-PL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latin typeface="Trebuchet MS" panose="020B0603020202020204" pitchFamily="34" charset="0"/>
                        </a:rPr>
                        <a:t>Spadek 1%</a:t>
                      </a:r>
                      <a:endParaRPr lang="pl-PL" sz="14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3109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1725" y="163773"/>
            <a:ext cx="8520600" cy="960852"/>
          </a:xfrm>
        </p:spPr>
        <p:txBody>
          <a:bodyPr/>
          <a:lstStyle/>
          <a:p>
            <a:r>
              <a:rPr lang="pl-PL" dirty="0" smtClean="0">
                <a:latin typeface="Trebuchet MS" panose="020B0603020202020204" pitchFamily="34" charset="0"/>
              </a:rPr>
              <a:t>Zatrudnienie w ośrodkach pomocy społecznej    </a:t>
            </a:r>
            <a:r>
              <a:rPr lang="pl-PL" dirty="0" smtClean="0">
                <a:latin typeface="Trebuchet MS" panose="020B0603020202020204" pitchFamily="34" charset="0"/>
              </a:rPr>
              <a:t>                    i </a:t>
            </a:r>
            <a:r>
              <a:rPr lang="pl-PL" dirty="0" smtClean="0">
                <a:latin typeface="Trebuchet MS" panose="020B0603020202020204" pitchFamily="34" charset="0"/>
              </a:rPr>
              <a:t>średnia płaca pracowników socjalnych                              </a:t>
            </a:r>
            <a:endParaRPr lang="pl-PL" dirty="0">
              <a:latin typeface="Trebuchet MS" panose="020B0603020202020204" pitchFamily="34" charset="0"/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Zatrudnienie, w przeliczeniu na pełne etaty </a:t>
            </a:r>
            <a:r>
              <a:rPr lang="pl-PL" dirty="0" smtClean="0">
                <a:latin typeface="Trebuchet MS" panose="020B0603020202020204" pitchFamily="34" charset="0"/>
              </a:rPr>
              <a:t> </a:t>
            </a:r>
            <a:endParaRPr lang="pl-PL" dirty="0">
              <a:latin typeface="Trebuchet MS" panose="020B0603020202020204" pitchFamily="34" charset="0"/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Średnia płaca pracowników socjalnych                            z wyłączeniem nagród i wypłat o charakterze jednorazowym </a:t>
            </a:r>
          </a:p>
          <a:p>
            <a:pPr algn="ctr">
              <a:buNone/>
            </a:pPr>
            <a:endParaRPr lang="pl-PL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6671400"/>
              </p:ext>
            </p:extLst>
          </p:nvPr>
        </p:nvGraphicFramePr>
        <p:xfrm>
          <a:off x="311700" y="2302120"/>
          <a:ext cx="4009015" cy="176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9015"/>
              </a:tblGrid>
              <a:tr h="370840">
                <a:tc>
                  <a:txBody>
                    <a:bodyPr/>
                    <a:lstStyle/>
                    <a:p>
                      <a:endParaRPr lang="pl-PL" dirty="0" smtClean="0">
                        <a:latin typeface="Trebuchet MS" panose="020B0603020202020204" pitchFamily="34" charset="0"/>
                      </a:endParaRPr>
                    </a:p>
                    <a:p>
                      <a:r>
                        <a:rPr lang="pl-PL" dirty="0" smtClean="0">
                          <a:latin typeface="Trebuchet MS" panose="020B0603020202020204" pitchFamily="34" charset="0"/>
                        </a:rPr>
                        <a:t>2015        3.102,74    </a:t>
                      </a:r>
                      <a:r>
                        <a:rPr lang="pl-PL" sz="1000" dirty="0" smtClean="0">
                          <a:latin typeface="Trebuchet MS" panose="020B0603020202020204" pitchFamily="34" charset="0"/>
                        </a:rPr>
                        <a:t>w tym pracownicy    </a:t>
                      </a:r>
                      <a:r>
                        <a:rPr lang="pl-PL" sz="1400" dirty="0" smtClean="0">
                          <a:latin typeface="Trebuchet MS" panose="020B0603020202020204" pitchFamily="34" charset="0"/>
                        </a:rPr>
                        <a:t>1.111,76  </a:t>
                      </a:r>
                      <a:r>
                        <a:rPr lang="pl-PL" sz="1000" dirty="0" smtClean="0">
                          <a:latin typeface="Trebuchet MS" panose="020B0603020202020204" pitchFamily="34" charset="0"/>
                        </a:rPr>
                        <a:t>    </a:t>
                      </a:r>
                      <a:endParaRPr lang="pl-PL" sz="1000" dirty="0" smtClean="0">
                        <a:latin typeface="Trebuchet MS" panose="020B0603020202020204" pitchFamily="34" charset="0"/>
                      </a:endParaRPr>
                    </a:p>
                    <a:p>
                      <a:r>
                        <a:rPr lang="pl-PL" dirty="0" smtClean="0">
                          <a:latin typeface="Trebuchet MS" panose="020B0603020202020204" pitchFamily="34" charset="0"/>
                        </a:rPr>
                        <a:t>                                     </a:t>
                      </a:r>
                      <a:r>
                        <a:rPr lang="pl-PL" sz="1000" dirty="0" smtClean="0">
                          <a:latin typeface="Trebuchet MS" panose="020B0603020202020204" pitchFamily="34" charset="0"/>
                        </a:rPr>
                        <a:t>socjalni                     </a:t>
                      </a:r>
                      <a:endParaRPr lang="pl-PL" sz="14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rebuchet MS" panose="020B0603020202020204" pitchFamily="34" charset="0"/>
                        </a:rPr>
                        <a:t>2018        3.518,18    </a:t>
                      </a:r>
                      <a:r>
                        <a:rPr lang="pl-PL" sz="1000" dirty="0" smtClean="0">
                          <a:latin typeface="Trebuchet MS" panose="020B0603020202020204" pitchFamily="34" charset="0"/>
                        </a:rPr>
                        <a:t>w tym pracownicy       </a:t>
                      </a:r>
                      <a:r>
                        <a:rPr lang="pl-PL" sz="1000" baseline="0" dirty="0" smtClean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pl-PL" sz="1400" baseline="0" dirty="0" smtClean="0">
                          <a:latin typeface="Trebuchet MS" panose="020B0603020202020204" pitchFamily="34" charset="0"/>
                        </a:rPr>
                        <a:t>1.108,52</a:t>
                      </a:r>
                      <a:endParaRPr lang="pl-PL" sz="1400" dirty="0" smtClean="0">
                        <a:latin typeface="Trebuchet MS" panose="020B0603020202020204" pitchFamily="34" charset="0"/>
                      </a:endParaRPr>
                    </a:p>
                    <a:p>
                      <a:r>
                        <a:rPr lang="pl-PL" dirty="0" smtClean="0">
                          <a:latin typeface="Trebuchet MS" panose="020B0603020202020204" pitchFamily="34" charset="0"/>
                        </a:rPr>
                        <a:t>                                     </a:t>
                      </a:r>
                      <a:r>
                        <a:rPr lang="pl-PL" sz="1000" dirty="0" smtClean="0">
                          <a:latin typeface="Trebuchet MS" panose="020B0603020202020204" pitchFamily="34" charset="0"/>
                        </a:rPr>
                        <a:t>socjalni</a:t>
                      </a:r>
                      <a:r>
                        <a:rPr lang="pl-PL" dirty="0" smtClean="0">
                          <a:latin typeface="Trebuchet MS" panose="020B0603020202020204" pitchFamily="34" charset="0"/>
                        </a:rPr>
                        <a:t>               </a:t>
                      </a:r>
                      <a:endParaRPr lang="pl-PL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rebuchet MS" panose="020B0603020202020204" pitchFamily="34" charset="0"/>
                        </a:rPr>
                        <a:t>                  </a:t>
                      </a:r>
                      <a:r>
                        <a:rPr lang="pl-PL" baseline="0" dirty="0" smtClean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pl-PL" dirty="0" smtClean="0">
                          <a:latin typeface="Trebuchet MS" panose="020B0603020202020204" pitchFamily="34" charset="0"/>
                        </a:rPr>
                        <a:t>415,44                          </a:t>
                      </a:r>
                      <a:r>
                        <a:rPr lang="pl-PL" dirty="0" smtClean="0">
                          <a:latin typeface="Trebuchet MS" panose="020B0603020202020204" pitchFamily="34" charset="0"/>
                        </a:rPr>
                        <a:t>       3,24          </a:t>
                      </a:r>
                      <a:r>
                        <a:rPr lang="pl-PL" baseline="0" dirty="0" smtClean="0">
                          <a:latin typeface="Trebuchet MS" panose="020B0603020202020204" pitchFamily="34" charset="0"/>
                        </a:rPr>
                        <a:t>                      </a:t>
                      </a:r>
                      <a:endParaRPr lang="pl-PL" dirty="0" smtClean="0">
                        <a:latin typeface="Trebuchet MS" panose="020B0603020202020204" pitchFamily="34" charset="0"/>
                      </a:endParaRPr>
                    </a:p>
                    <a:p>
                      <a:endParaRPr lang="pl-PL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Strzałka w górę 7"/>
          <p:cNvSpPr/>
          <p:nvPr/>
        </p:nvSpPr>
        <p:spPr>
          <a:xfrm>
            <a:off x="952443" y="3629679"/>
            <a:ext cx="45719" cy="34202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trzałka w dół 8"/>
          <p:cNvSpPr/>
          <p:nvPr/>
        </p:nvSpPr>
        <p:spPr>
          <a:xfrm>
            <a:off x="3134089" y="3629679"/>
            <a:ext cx="48861" cy="3420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6551763"/>
              </p:ext>
            </p:extLst>
          </p:nvPr>
        </p:nvGraphicFramePr>
        <p:xfrm>
          <a:off x="4841515" y="2302120"/>
          <a:ext cx="4093080" cy="243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3080"/>
              </a:tblGrid>
              <a:tr h="441960">
                <a:tc>
                  <a:txBody>
                    <a:bodyPr/>
                    <a:lstStyle/>
                    <a:p>
                      <a:endParaRPr lang="pl-PL" dirty="0" smtClean="0"/>
                    </a:p>
                    <a:p>
                      <a:r>
                        <a:rPr lang="pl-PL" dirty="0" smtClean="0"/>
                        <a:t>2017   I Kwartał            3.289,37   zł           </a:t>
                      </a:r>
                    </a:p>
                  </a:txBody>
                  <a:tcPr/>
                </a:tc>
              </a:tr>
              <a:tr h="441960">
                <a:tc>
                  <a:txBody>
                    <a:bodyPr/>
                    <a:lstStyle/>
                    <a:p>
                      <a:r>
                        <a:rPr lang="pl-PL" dirty="0" smtClean="0"/>
                        <a:t>2018   I Kwartał             3.483,24   zł</a:t>
                      </a:r>
                    </a:p>
                    <a:p>
                      <a:r>
                        <a:rPr lang="pl-PL" dirty="0" smtClean="0"/>
                        <a:t>                            </a:t>
                      </a:r>
                      <a:endParaRPr lang="pl-PL" dirty="0"/>
                    </a:p>
                  </a:txBody>
                  <a:tcPr/>
                </a:tc>
              </a:tr>
              <a:tr h="441960">
                <a:tc>
                  <a:txBody>
                    <a:bodyPr/>
                    <a:lstStyle/>
                    <a:p>
                      <a:r>
                        <a:rPr lang="pl-PL" dirty="0" smtClean="0"/>
                        <a:t>2019   I Kwartał             3.703,48   zł</a:t>
                      </a:r>
                      <a:endParaRPr lang="pl-PL" dirty="0"/>
                    </a:p>
                  </a:txBody>
                  <a:tcPr/>
                </a:tc>
              </a:tr>
              <a:tr h="441960">
                <a:tc>
                  <a:txBody>
                    <a:bodyPr/>
                    <a:lstStyle/>
                    <a:p>
                      <a:r>
                        <a:rPr lang="pl-PL" dirty="0" smtClean="0"/>
                        <a:t>                          414,11   zł</a:t>
                      </a:r>
                      <a:endParaRPr lang="pl-PL" dirty="0"/>
                    </a:p>
                  </a:txBody>
                  <a:tcPr/>
                </a:tc>
              </a:tr>
              <a:tr h="441960">
                <a:tc>
                  <a:txBody>
                    <a:bodyPr/>
                    <a:lstStyle/>
                    <a:p>
                      <a:r>
                        <a:rPr lang="pl-PL" baseline="0" dirty="0" smtClean="0"/>
                        <a:t>2019 r.                Najniższa    2.190 zł </a:t>
                      </a:r>
                    </a:p>
                    <a:p>
                      <a:r>
                        <a:rPr lang="pl-PL" baseline="0" dirty="0" smtClean="0"/>
                        <a:t>                  Najwyższa  4.910 zł 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Strzałka w górę 10"/>
          <p:cNvSpPr/>
          <p:nvPr/>
        </p:nvSpPr>
        <p:spPr>
          <a:xfrm>
            <a:off x="5639963" y="3828614"/>
            <a:ext cx="76782" cy="28618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61945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1725" y="81888"/>
            <a:ext cx="8520600" cy="1042738"/>
          </a:xfrm>
        </p:spPr>
        <p:txBody>
          <a:bodyPr/>
          <a:lstStyle/>
          <a:p>
            <a:pPr algn="ctr"/>
            <a:r>
              <a:rPr lang="pl-PL" sz="2000" dirty="0">
                <a:latin typeface="Trebuchet MS" panose="020B0603020202020204" pitchFamily="34" charset="0"/>
              </a:rPr>
              <a:t>Ś</a:t>
            </a:r>
            <a:r>
              <a:rPr lang="pl-PL" sz="2000" dirty="0" smtClean="0">
                <a:latin typeface="Trebuchet MS" panose="020B0603020202020204" pitchFamily="34" charset="0"/>
              </a:rPr>
              <a:t>rednia płaca w wybranych jednostkach organizacyjnych pomocy społecznej (z wyłączeniem wynagrodzeń dyrektorów                                    i kierowników</a:t>
            </a:r>
            <a:r>
              <a:rPr lang="pl-PL" sz="2400" dirty="0" smtClean="0">
                <a:latin typeface="Trebuchet MS" panose="020B0603020202020204" pitchFamily="34" charset="0"/>
              </a:rPr>
              <a:t>) </a:t>
            </a:r>
            <a:endParaRPr lang="pl-PL" sz="2400" dirty="0">
              <a:latin typeface="Trebuchet MS" panose="020B0603020202020204" pitchFamily="34" charset="0"/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11700" y="1505700"/>
            <a:ext cx="8627584" cy="3076200"/>
          </a:xfrm>
        </p:spPr>
        <p:txBody>
          <a:bodyPr/>
          <a:lstStyle/>
          <a:p>
            <a:endParaRPr lang="pl-PL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3168701"/>
              </p:ext>
            </p:extLst>
          </p:nvPr>
        </p:nvGraphicFramePr>
        <p:xfrm>
          <a:off x="311700" y="1505700"/>
          <a:ext cx="8627583" cy="302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5861"/>
                <a:gridCol w="2875861"/>
                <a:gridCol w="2875861"/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rebuchet MS" panose="020B0603020202020204" pitchFamily="34" charset="0"/>
                        </a:rPr>
                        <a:t>Domy Pomocy Społecznej </a:t>
                      </a:r>
                      <a:r>
                        <a:rPr lang="pl-PL" dirty="0" smtClean="0">
                          <a:latin typeface="Trebuchet MS" panose="020B0603020202020204" pitchFamily="34" charset="0"/>
                        </a:rPr>
                        <a:t>– zadanie własne powiatu</a:t>
                      </a:r>
                      <a:endParaRPr lang="pl-PL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rebuchet MS" panose="020B0603020202020204" pitchFamily="34" charset="0"/>
                        </a:rPr>
                        <a:t>Środowiskowe domy</a:t>
                      </a:r>
                      <a:r>
                        <a:rPr lang="pl-PL" baseline="0" dirty="0" smtClean="0">
                          <a:latin typeface="Trebuchet MS" panose="020B0603020202020204" pitchFamily="34" charset="0"/>
                        </a:rPr>
                        <a:t> pomocy – pracownicy  </a:t>
                      </a:r>
                      <a:r>
                        <a:rPr lang="pl-PL" baseline="0" dirty="0" smtClean="0">
                          <a:latin typeface="Trebuchet MS" panose="020B0603020202020204" pitchFamily="34" charset="0"/>
                        </a:rPr>
                        <a:t>(zadanie zlecone gminie i powiatowi)</a:t>
                      </a:r>
                      <a:endParaRPr lang="pl-PL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Trebuchet MS" panose="020B0603020202020204" pitchFamily="34" charset="0"/>
                        </a:rPr>
                        <a:t>Powiatowe Centra Pomocy Rodzinie – pracownicy </a:t>
                      </a:r>
                      <a:r>
                        <a:rPr lang="pl-PL" sz="1200" dirty="0" smtClean="0">
                          <a:latin typeface="Trebuchet MS" panose="020B0603020202020204" pitchFamily="34" charset="0"/>
                        </a:rPr>
                        <a:t>socjalni (zadanie własne powiatu)</a:t>
                      </a:r>
                      <a:endParaRPr lang="pl-PL" sz="12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l-PL" dirty="0" smtClean="0">
                        <a:latin typeface="Trebuchet MS" panose="020B0603020202020204" pitchFamily="34" charset="0"/>
                      </a:endParaRPr>
                    </a:p>
                    <a:p>
                      <a:r>
                        <a:rPr lang="pl-PL" dirty="0" smtClean="0">
                          <a:latin typeface="Trebuchet MS" panose="020B0603020202020204" pitchFamily="34" charset="0"/>
                        </a:rPr>
                        <a:t>2017   I Kwartał      2.495,58   zł     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 smtClean="0">
                        <a:latin typeface="Trebuchet MS" panose="020B0603020202020204" pitchFamily="34" charset="0"/>
                      </a:endParaRPr>
                    </a:p>
                    <a:p>
                      <a:r>
                        <a:rPr lang="pl-PL" dirty="0" smtClean="0">
                          <a:latin typeface="Trebuchet MS" panose="020B0603020202020204" pitchFamily="34" charset="0"/>
                        </a:rPr>
                        <a:t>2017   I Kwartał      2.511,23   zł     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 smtClean="0">
                        <a:latin typeface="Trebuchet MS" panose="020B0603020202020204" pitchFamily="34" charset="0"/>
                      </a:endParaRPr>
                    </a:p>
                    <a:p>
                      <a:r>
                        <a:rPr lang="pl-PL" dirty="0" smtClean="0">
                          <a:latin typeface="Trebuchet MS" panose="020B0603020202020204" pitchFamily="34" charset="0"/>
                        </a:rPr>
                        <a:t>2017   I Kwartał      3.027,43   zł          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rebuchet MS" panose="020B0603020202020204" pitchFamily="34" charset="0"/>
                        </a:rPr>
                        <a:t>2018   I Kwartał     </a:t>
                      </a:r>
                      <a:r>
                        <a:rPr lang="pl-PL" baseline="0" dirty="0" smtClean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pl-PL" dirty="0" smtClean="0">
                          <a:latin typeface="Trebuchet MS" panose="020B0603020202020204" pitchFamily="34" charset="0"/>
                        </a:rPr>
                        <a:t>2.653,53   zł</a:t>
                      </a:r>
                    </a:p>
                    <a:p>
                      <a:r>
                        <a:rPr lang="pl-PL" dirty="0" smtClean="0">
                          <a:latin typeface="Trebuchet MS" panose="020B0603020202020204" pitchFamily="34" charset="0"/>
                        </a:rPr>
                        <a:t>                            </a:t>
                      </a:r>
                      <a:endParaRPr lang="pl-PL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rebuchet MS" panose="020B0603020202020204" pitchFamily="34" charset="0"/>
                        </a:rPr>
                        <a:t>2018   I Kwartał     </a:t>
                      </a:r>
                      <a:r>
                        <a:rPr lang="pl-PL" baseline="0" dirty="0" smtClean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pl-PL" dirty="0" smtClean="0">
                          <a:latin typeface="Trebuchet MS" panose="020B0603020202020204" pitchFamily="34" charset="0"/>
                        </a:rPr>
                        <a:t>3.277,70  zł</a:t>
                      </a:r>
                    </a:p>
                    <a:p>
                      <a:r>
                        <a:rPr lang="pl-PL" dirty="0" smtClean="0">
                          <a:latin typeface="Trebuchet MS" panose="020B0603020202020204" pitchFamily="34" charset="0"/>
                        </a:rPr>
                        <a:t>                            </a:t>
                      </a:r>
                      <a:endParaRPr lang="pl-PL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rebuchet MS" panose="020B0603020202020204" pitchFamily="34" charset="0"/>
                        </a:rPr>
                        <a:t>2018   I Kwartał     </a:t>
                      </a:r>
                      <a:r>
                        <a:rPr lang="pl-PL" baseline="0" dirty="0" smtClean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pl-PL" dirty="0" smtClean="0">
                          <a:latin typeface="Trebuchet MS" panose="020B0603020202020204" pitchFamily="34" charset="0"/>
                        </a:rPr>
                        <a:t>3.212,29   zł</a:t>
                      </a:r>
                    </a:p>
                    <a:p>
                      <a:r>
                        <a:rPr lang="pl-PL" dirty="0" smtClean="0">
                          <a:latin typeface="Trebuchet MS" panose="020B0603020202020204" pitchFamily="34" charset="0"/>
                        </a:rPr>
                        <a:t>                            </a:t>
                      </a:r>
                      <a:endParaRPr lang="pl-PL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rebuchet MS" panose="020B0603020202020204" pitchFamily="34" charset="0"/>
                        </a:rPr>
                        <a:t>2019   I Kwartał     2.886,79  zł</a:t>
                      </a:r>
                      <a:endParaRPr lang="pl-PL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rebuchet MS" panose="020B0603020202020204" pitchFamily="34" charset="0"/>
                        </a:rPr>
                        <a:t>2019   I Kwartał      3.204,48  zł</a:t>
                      </a:r>
                      <a:endParaRPr lang="pl-PL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rebuchet MS" panose="020B0603020202020204" pitchFamily="34" charset="0"/>
                        </a:rPr>
                        <a:t>2019   I Kwartał      3.215,68   zł</a:t>
                      </a:r>
                      <a:endParaRPr lang="pl-PL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rebuchet MS" panose="020B0603020202020204" pitchFamily="34" charset="0"/>
                        </a:rPr>
                        <a:t>                          391,21  zł</a:t>
                      </a:r>
                      <a:endParaRPr lang="pl-PL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rebuchet MS" panose="020B0603020202020204" pitchFamily="34" charset="0"/>
                        </a:rPr>
                        <a:t>                          693,25   zł</a:t>
                      </a:r>
                      <a:endParaRPr lang="pl-PL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rebuchet MS" panose="020B0603020202020204" pitchFamily="34" charset="0"/>
                        </a:rPr>
                        <a:t>                          188,25   zł</a:t>
                      </a:r>
                      <a:endParaRPr lang="pl-PL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baseline="0" dirty="0" smtClean="0">
                          <a:latin typeface="Trebuchet MS" panose="020B0603020202020204" pitchFamily="34" charset="0"/>
                        </a:rPr>
                        <a:t>2019 r.     Najniższa    2.190 zł </a:t>
                      </a:r>
                    </a:p>
                    <a:p>
                      <a:r>
                        <a:rPr lang="pl-PL" baseline="0" dirty="0" smtClean="0">
                          <a:latin typeface="Trebuchet MS" panose="020B0603020202020204" pitchFamily="34" charset="0"/>
                        </a:rPr>
                        <a:t>         Najwyższa  4.910 zł </a:t>
                      </a:r>
                      <a:endParaRPr lang="pl-PL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baseline="0" dirty="0" smtClean="0">
                          <a:latin typeface="Trebuchet MS" panose="020B0603020202020204" pitchFamily="34" charset="0"/>
                        </a:rPr>
                        <a:t>2019 r.     Najniższa    2.250 zł </a:t>
                      </a:r>
                    </a:p>
                    <a:p>
                      <a:r>
                        <a:rPr lang="pl-PL" baseline="0" dirty="0" smtClean="0">
                          <a:latin typeface="Trebuchet MS" panose="020B0603020202020204" pitchFamily="34" charset="0"/>
                        </a:rPr>
                        <a:t>         Najwyższa  4.616 zł </a:t>
                      </a:r>
                      <a:endParaRPr lang="pl-PL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baseline="0" dirty="0" smtClean="0">
                          <a:latin typeface="Trebuchet MS" panose="020B0603020202020204" pitchFamily="34" charset="0"/>
                        </a:rPr>
                        <a:t>2019 r.     Najniższa    2.198 zł </a:t>
                      </a:r>
                    </a:p>
                    <a:p>
                      <a:r>
                        <a:rPr lang="pl-PL" baseline="0" dirty="0" smtClean="0">
                          <a:latin typeface="Trebuchet MS" panose="020B0603020202020204" pitchFamily="34" charset="0"/>
                        </a:rPr>
                        <a:t>         Najwyższa  4.142 zł </a:t>
                      </a:r>
                      <a:endParaRPr lang="pl-PL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trzałka w górę 3"/>
          <p:cNvSpPr/>
          <p:nvPr/>
        </p:nvSpPr>
        <p:spPr>
          <a:xfrm>
            <a:off x="1078086" y="3692501"/>
            <a:ext cx="45719" cy="26524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Strzałka w górę 5"/>
          <p:cNvSpPr/>
          <p:nvPr/>
        </p:nvSpPr>
        <p:spPr>
          <a:xfrm>
            <a:off x="3974849" y="3692501"/>
            <a:ext cx="45719" cy="26524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Strzałka w górę 6"/>
          <p:cNvSpPr/>
          <p:nvPr/>
        </p:nvSpPr>
        <p:spPr>
          <a:xfrm>
            <a:off x="6766910" y="3692501"/>
            <a:ext cx="45719" cy="26524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856500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1725" y="0"/>
            <a:ext cx="8520600" cy="1124625"/>
          </a:xfrm>
        </p:spPr>
        <p:txBody>
          <a:bodyPr/>
          <a:lstStyle/>
          <a:p>
            <a:pPr algn="ctr"/>
            <a:r>
              <a:rPr lang="pl-PL" sz="2000" dirty="0">
                <a:latin typeface="Trebuchet MS" panose="020B0603020202020204" pitchFamily="34" charset="0"/>
              </a:rPr>
              <a:t>Środki z budżetu państwa przekazane jednostkom samorządu terytorialnego na obsługę programów rządowych  </a:t>
            </a:r>
            <a:r>
              <a:rPr lang="pl-PL" sz="2000" dirty="0" smtClean="0">
                <a:latin typeface="Trebuchet MS" panose="020B0603020202020204" pitchFamily="34" charset="0"/>
              </a:rPr>
              <a:t>                                        w </a:t>
            </a:r>
            <a:r>
              <a:rPr lang="pl-PL" sz="2000" dirty="0">
                <a:latin typeface="Trebuchet MS" panose="020B0603020202020204" pitchFamily="34" charset="0"/>
              </a:rPr>
              <a:t>latach </a:t>
            </a:r>
            <a:r>
              <a:rPr lang="pl-PL" sz="2000" dirty="0" smtClean="0">
                <a:latin typeface="Trebuchet MS" panose="020B0603020202020204" pitchFamily="34" charset="0"/>
              </a:rPr>
              <a:t>2016-2018</a:t>
            </a:r>
            <a:endParaRPr lang="pl-PL" sz="2000" dirty="0">
              <a:latin typeface="Trebuchet MS" panose="020B0603020202020204" pitchFamily="34" charset="0"/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11700" y="1313411"/>
            <a:ext cx="3999900" cy="3268489"/>
          </a:xfrm>
        </p:spPr>
        <p:txBody>
          <a:bodyPr/>
          <a:lstStyle/>
          <a:p>
            <a:pPr algn="ctr">
              <a:buNone/>
            </a:pPr>
            <a:r>
              <a:rPr lang="pl-PL" sz="16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Rodzina 500+</a:t>
            </a:r>
          </a:p>
          <a:p>
            <a:pPr algn="ctr">
              <a:buNone/>
            </a:pPr>
            <a:endParaRPr lang="pl-PL" b="1" dirty="0">
              <a:solidFill>
                <a:srgbClr val="FF0000"/>
              </a:solidFill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2"/>
          </p:nvPr>
        </p:nvSpPr>
        <p:spPr>
          <a:xfrm>
            <a:off x="4832400" y="1313411"/>
            <a:ext cx="3999900" cy="3774175"/>
          </a:xfrm>
        </p:spPr>
        <p:txBody>
          <a:bodyPr/>
          <a:lstStyle/>
          <a:p>
            <a:pPr algn="ctr">
              <a:buNone/>
            </a:pPr>
            <a:r>
              <a:rPr lang="pl-PL" sz="16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Zatrudnienie i średnie wynagrodzenie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b="1" dirty="0" smtClean="0">
                <a:solidFill>
                  <a:srgbClr val="252B3A"/>
                </a:solidFill>
                <a:latin typeface="Trebuchet MS" panose="020B0603020202020204" pitchFamily="34" charset="0"/>
              </a:rPr>
              <a:t>W 2018 r. zadanie realizowało 617 osób,                        w tym: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l-PL" b="1" dirty="0" smtClean="0">
                <a:solidFill>
                  <a:srgbClr val="252B3A"/>
                </a:solidFill>
                <a:latin typeface="Trebuchet MS" panose="020B0603020202020204" pitchFamily="34" charset="0"/>
              </a:rPr>
              <a:t>zatrudnionych na umowę o pracę w przeliczeniu na pełne etaty 311,68 (średnie wynagrodzenie  brutto 3.842,30 zł)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l-PL" b="1" dirty="0" smtClean="0">
                <a:solidFill>
                  <a:srgbClr val="252B3A"/>
                </a:solidFill>
                <a:latin typeface="Trebuchet MS" panose="020B0603020202020204" pitchFamily="34" charset="0"/>
              </a:rPr>
              <a:t>Umowę </a:t>
            </a:r>
            <a:r>
              <a:rPr lang="pl-PL" b="1" dirty="0" err="1" smtClean="0">
                <a:solidFill>
                  <a:srgbClr val="252B3A"/>
                </a:solidFill>
                <a:latin typeface="Trebuchet MS" panose="020B0603020202020204" pitchFamily="34" charset="0"/>
              </a:rPr>
              <a:t>cywilno</a:t>
            </a:r>
            <a:r>
              <a:rPr lang="pl-PL" b="1" dirty="0" smtClean="0">
                <a:solidFill>
                  <a:srgbClr val="252B3A"/>
                </a:solidFill>
                <a:latin typeface="Trebuchet MS" panose="020B0603020202020204" pitchFamily="34" charset="0"/>
              </a:rPr>
              <a:t> – prawną 8,25 etatu (średnie wynagrodzenie brutto 1.316,99 zł;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l-PL" b="1" dirty="0" smtClean="0">
                <a:solidFill>
                  <a:srgbClr val="252B3A"/>
                </a:solidFill>
                <a:latin typeface="Trebuchet MS" panose="020B0603020202020204" pitchFamily="34" charset="0"/>
              </a:rPr>
              <a:t>Zatrudnienie na umowę o pracę i umowę </a:t>
            </a:r>
            <a:r>
              <a:rPr lang="pl-PL" b="1" dirty="0" err="1" smtClean="0">
                <a:solidFill>
                  <a:srgbClr val="252B3A"/>
                </a:solidFill>
                <a:latin typeface="Trebuchet MS" panose="020B0603020202020204" pitchFamily="34" charset="0"/>
              </a:rPr>
              <a:t>cywilno</a:t>
            </a:r>
            <a:r>
              <a:rPr lang="pl-PL" b="1" dirty="0" smtClean="0">
                <a:solidFill>
                  <a:srgbClr val="252B3A"/>
                </a:solidFill>
                <a:latin typeface="Trebuchet MS" panose="020B0603020202020204" pitchFamily="34" charset="0"/>
              </a:rPr>
              <a:t> prawną otrzymujący wyłącznie dodatek 90,67 etatu (średni dodatek </a:t>
            </a:r>
            <a:r>
              <a:rPr lang="pl-PL" b="1" dirty="0" smtClean="0">
                <a:solidFill>
                  <a:srgbClr val="252B3A"/>
                </a:solidFill>
                <a:latin typeface="Trebuchet MS" panose="020B0603020202020204" pitchFamily="34" charset="0"/>
              </a:rPr>
              <a:t>                  727,86 </a:t>
            </a:r>
            <a:r>
              <a:rPr lang="pl-PL" b="1" dirty="0" smtClean="0">
                <a:solidFill>
                  <a:srgbClr val="252B3A"/>
                </a:solidFill>
                <a:latin typeface="Trebuchet MS" panose="020B0603020202020204" pitchFamily="34" charset="0"/>
              </a:rPr>
              <a:t>zł )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323415"/>
              </p:ext>
            </p:extLst>
          </p:nvPr>
        </p:nvGraphicFramePr>
        <p:xfrm>
          <a:off x="311699" y="1849274"/>
          <a:ext cx="3999901" cy="31137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1914"/>
                <a:gridCol w="923457"/>
                <a:gridCol w="973582"/>
                <a:gridCol w="810948"/>
              </a:tblGrid>
              <a:tr h="476156">
                <a:tc>
                  <a:txBody>
                    <a:bodyPr/>
                    <a:lstStyle/>
                    <a:p>
                      <a:endParaRPr lang="pl-PL" sz="1200" dirty="0" smtClean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Trebuchet MS" panose="020B0603020202020204" pitchFamily="34" charset="0"/>
                        </a:rPr>
                        <a:t>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Trebuchet MS" panose="020B0603020202020204" pitchFamily="34" charset="0"/>
                        </a:rPr>
                        <a:t>2017</a:t>
                      </a:r>
                      <a:endParaRPr lang="pl-PL" sz="12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Trebuchet MS" panose="020B0603020202020204" pitchFamily="34" charset="0"/>
                        </a:rPr>
                        <a:t>2018</a:t>
                      </a:r>
                      <a:endParaRPr lang="pl-PL" sz="12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</a:tr>
              <a:tr h="951011"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latin typeface="Trebuchet MS" panose="020B0603020202020204" pitchFamily="34" charset="0"/>
                        </a:rPr>
                        <a:t>Środki przysługujące na obsługę programu                       w tys. zł</a:t>
                      </a:r>
                      <a:endParaRPr lang="pl-PL" sz="11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Trebuchet MS" panose="020B0603020202020204" pitchFamily="34" charset="0"/>
                        </a:rPr>
                        <a:t>19.585,3</a:t>
                      </a:r>
                      <a:endParaRPr lang="pl-PL" sz="12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Trebuchet MS" panose="020B0603020202020204" pitchFamily="34" charset="0"/>
                        </a:rPr>
                        <a:t>19.540,9</a:t>
                      </a:r>
                      <a:endParaRPr lang="pl-PL" sz="12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Trebuchet MS" panose="020B0603020202020204" pitchFamily="34" charset="0"/>
                        </a:rPr>
                        <a:t>18.883,2</a:t>
                      </a:r>
                      <a:endParaRPr lang="pl-PL" sz="12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</a:tr>
              <a:tr h="605189"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latin typeface="Trebuchet MS" panose="020B0603020202020204" pitchFamily="34" charset="0"/>
                        </a:rPr>
                        <a:t>Środki wydatkowane   </a:t>
                      </a:r>
                      <a:r>
                        <a:rPr lang="pl-PL" sz="1100" dirty="0" smtClean="0">
                          <a:latin typeface="Trebuchet MS" panose="020B0603020202020204" pitchFamily="34" charset="0"/>
                        </a:rPr>
                        <a:t>    </a:t>
                      </a:r>
                      <a:r>
                        <a:rPr lang="pl-PL" sz="1100" dirty="0" smtClean="0">
                          <a:latin typeface="Trebuchet MS" panose="020B0603020202020204" pitchFamily="34" charset="0"/>
                        </a:rPr>
                        <a:t>w tys. zł  </a:t>
                      </a:r>
                      <a:endParaRPr lang="pl-PL" sz="11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Trebuchet MS" panose="020B0603020202020204" pitchFamily="34" charset="0"/>
                        </a:rPr>
                        <a:t>18.728,7</a:t>
                      </a:r>
                      <a:endParaRPr lang="pl-PL" sz="12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Trebuchet MS" panose="020B0603020202020204" pitchFamily="34" charset="0"/>
                        </a:rPr>
                        <a:t>19.069,5</a:t>
                      </a:r>
                      <a:endParaRPr lang="pl-PL" sz="12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Trebuchet MS" panose="020B0603020202020204" pitchFamily="34" charset="0"/>
                        </a:rPr>
                        <a:t>18.382,1</a:t>
                      </a:r>
                      <a:endParaRPr lang="pl-PL" sz="12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</a:tr>
              <a:tr h="605189"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latin typeface="Trebuchet MS" panose="020B0603020202020204" pitchFamily="34" charset="0"/>
                        </a:rPr>
                        <a:t>Zwrot do budżetu                    w tys. zł </a:t>
                      </a:r>
                      <a:endParaRPr lang="pl-PL" sz="11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Trebuchet MS" panose="020B0603020202020204" pitchFamily="34" charset="0"/>
                        </a:rPr>
                        <a:t>856,6</a:t>
                      </a:r>
                      <a:endParaRPr lang="pl-PL" sz="12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Trebuchet MS" panose="020B0603020202020204" pitchFamily="34" charset="0"/>
                        </a:rPr>
                        <a:t>471,4</a:t>
                      </a:r>
                      <a:endParaRPr lang="pl-PL" sz="12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Trebuchet MS" panose="020B0603020202020204" pitchFamily="34" charset="0"/>
                        </a:rPr>
                        <a:t>501,1</a:t>
                      </a:r>
                      <a:endParaRPr lang="pl-PL" sz="12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</a:tr>
              <a:tr h="476156">
                <a:tc>
                  <a:txBody>
                    <a:bodyPr/>
                    <a:lstStyle/>
                    <a:p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8029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1725" y="118663"/>
            <a:ext cx="8520600" cy="1005962"/>
          </a:xfrm>
        </p:spPr>
        <p:txBody>
          <a:bodyPr/>
          <a:lstStyle/>
          <a:p>
            <a:pPr algn="ctr"/>
            <a:r>
              <a:rPr lang="pl-PL" sz="2000" dirty="0">
                <a:latin typeface="Trebuchet MS" panose="020B0603020202020204" pitchFamily="34" charset="0"/>
              </a:rPr>
              <a:t>Środki z budżetu państwa przekazane jednostkom samorządu terytorialnego na obsługę programów rządowych                                          w latach </a:t>
            </a:r>
            <a:r>
              <a:rPr lang="pl-PL" sz="2000" dirty="0" smtClean="0">
                <a:latin typeface="Trebuchet MS" panose="020B0603020202020204" pitchFamily="34" charset="0"/>
              </a:rPr>
              <a:t>2016-2018</a:t>
            </a:r>
            <a:endParaRPr lang="pl-PL" sz="2000" dirty="0">
              <a:latin typeface="Trebuchet MS" panose="020B0603020202020204" pitchFamily="34" charset="0"/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11700" y="1277368"/>
            <a:ext cx="3999900" cy="3304532"/>
          </a:xfrm>
        </p:spPr>
        <p:txBody>
          <a:bodyPr/>
          <a:lstStyle/>
          <a:p>
            <a:pPr algn="ctr">
              <a:buNone/>
            </a:pPr>
            <a:r>
              <a:rPr lang="pl-PL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Świadczenia Rodzinne, Fundusz Alimentacyjny, Zasiłek dla opiekuna osoby dorosłej </a:t>
            </a:r>
          </a:p>
          <a:p>
            <a:pPr>
              <a:buNone/>
            </a:pPr>
            <a:endParaRPr lang="pl-PL" dirty="0" smtClean="0">
              <a:solidFill>
                <a:srgbClr val="FF0000"/>
              </a:solidFill>
              <a:latin typeface="Merriweather" panose="020B0604020202020204" charset="-18"/>
            </a:endParaRPr>
          </a:p>
          <a:p>
            <a:pPr>
              <a:buNone/>
            </a:pPr>
            <a:endParaRPr lang="pl-PL" dirty="0">
              <a:solidFill>
                <a:srgbClr val="FF0000"/>
              </a:solidFill>
              <a:latin typeface="Merriweather" panose="020B0604020202020204" charset="-18"/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2"/>
          </p:nvPr>
        </p:nvSpPr>
        <p:spPr>
          <a:xfrm>
            <a:off x="4605777" y="1505700"/>
            <a:ext cx="4406708" cy="3076200"/>
          </a:xfrm>
        </p:spPr>
        <p:txBody>
          <a:bodyPr/>
          <a:lstStyle/>
          <a:p>
            <a:pPr algn="ctr">
              <a:buNone/>
            </a:pPr>
            <a:r>
              <a:rPr lang="pl-PL" sz="14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Zatrudnienie </a:t>
            </a:r>
            <a:r>
              <a:rPr lang="pl-PL" sz="1400" b="1" dirty="0">
                <a:solidFill>
                  <a:srgbClr val="FF0000"/>
                </a:solidFill>
                <a:latin typeface="Trebuchet MS" panose="020B0603020202020204" pitchFamily="34" charset="0"/>
              </a:rPr>
              <a:t>i średnie wynagrodzenie </a:t>
            </a:r>
            <a:r>
              <a:rPr lang="pl-PL" sz="14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(bez nagród i wypłat jednorazowych)</a:t>
            </a:r>
          </a:p>
          <a:p>
            <a:pPr algn="ctr">
              <a:buNone/>
            </a:pPr>
            <a:endParaRPr lang="pl-PL" sz="14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0547562"/>
              </p:ext>
            </p:extLst>
          </p:nvPr>
        </p:nvGraphicFramePr>
        <p:xfrm>
          <a:off x="265262" y="2212708"/>
          <a:ext cx="4092776" cy="24454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3684"/>
                <a:gridCol w="781777"/>
                <a:gridCol w="793314"/>
                <a:gridCol w="854001"/>
              </a:tblGrid>
              <a:tr h="248915">
                <a:tc>
                  <a:txBody>
                    <a:bodyPr/>
                    <a:lstStyle/>
                    <a:p>
                      <a:endParaRPr lang="pl-PL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latin typeface="Trebuchet MS" panose="020B0603020202020204" pitchFamily="34" charset="0"/>
                        </a:rPr>
                        <a:t>2016</a:t>
                      </a:r>
                      <a:endParaRPr lang="pl-PL" sz="11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latin typeface="Trebuchet MS" panose="020B0603020202020204" pitchFamily="34" charset="0"/>
                        </a:rPr>
                        <a:t>2017</a:t>
                      </a:r>
                      <a:endParaRPr lang="pl-PL" sz="11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latin typeface="Trebuchet MS" panose="020B0603020202020204" pitchFamily="34" charset="0"/>
                        </a:rPr>
                        <a:t>2018</a:t>
                      </a:r>
                      <a:endParaRPr lang="pl-PL" sz="11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</a:tr>
              <a:tr h="8960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dirty="0" smtClean="0">
                          <a:latin typeface="Trebuchet MS" panose="020B0603020202020204" pitchFamily="34" charset="0"/>
                        </a:rPr>
                        <a:t>Środki przysługujące na obsługę programu                       w tys. zł</a:t>
                      </a:r>
                    </a:p>
                    <a:p>
                      <a:endParaRPr lang="pl-PL" sz="11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Trebuchet MS" panose="020B0603020202020204" pitchFamily="34" charset="0"/>
                        </a:rPr>
                        <a:t>19.140,8</a:t>
                      </a:r>
                      <a:endParaRPr lang="pl-PL" sz="12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Trebuchet MS" panose="020B0603020202020204" pitchFamily="34" charset="0"/>
                        </a:rPr>
                        <a:t>15.867,4</a:t>
                      </a:r>
                      <a:endParaRPr lang="pl-PL" sz="12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Trebuchet MS" panose="020B0603020202020204" pitchFamily="34" charset="0"/>
                        </a:rPr>
                        <a:t>15.346,2</a:t>
                      </a:r>
                      <a:endParaRPr lang="pl-PL" sz="12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</a:tr>
              <a:tr h="6222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dirty="0" smtClean="0">
                          <a:latin typeface="Trebuchet MS" panose="020B0603020202020204" pitchFamily="34" charset="0"/>
                        </a:rPr>
                        <a:t>Środki wydatkowane       w tys. zł  </a:t>
                      </a:r>
                    </a:p>
                    <a:p>
                      <a:endParaRPr lang="pl-PL" sz="11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Trebuchet MS" panose="020B0603020202020204" pitchFamily="34" charset="0"/>
                        </a:rPr>
                        <a:t>18.529,6</a:t>
                      </a:r>
                      <a:endParaRPr lang="pl-PL" sz="12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Trebuchet MS" panose="020B0603020202020204" pitchFamily="34" charset="0"/>
                        </a:rPr>
                        <a:t>14.689,3</a:t>
                      </a:r>
                      <a:endParaRPr lang="pl-PL" sz="12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Trebuchet MS" panose="020B0603020202020204" pitchFamily="34" charset="0"/>
                        </a:rPr>
                        <a:t>13.739,3</a:t>
                      </a:r>
                      <a:endParaRPr lang="pl-PL" sz="12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</a:tr>
              <a:tr h="6222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dirty="0" smtClean="0"/>
                        <a:t>Zwrot do budżetu                    w tys. zł </a:t>
                      </a:r>
                    </a:p>
                    <a:p>
                      <a:endParaRPr lang="pl-P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611,1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1.178,1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1.606,8</a:t>
                      </a:r>
                      <a:endParaRPr lang="pl-PL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5040225"/>
              </p:ext>
            </p:extLst>
          </p:nvPr>
        </p:nvGraphicFramePr>
        <p:xfrm>
          <a:off x="4652215" y="2212708"/>
          <a:ext cx="4360270" cy="24454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0135"/>
                <a:gridCol w="2180135"/>
              </a:tblGrid>
              <a:tr h="802407"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rebuchet MS" panose="020B0603020202020204" pitchFamily="34" charset="0"/>
                        </a:rPr>
                        <a:t>2017 r.  421,44 etatu</a:t>
                      </a:r>
                      <a:endParaRPr lang="pl-PL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latin typeface="Trebuchet MS" panose="020B0603020202020204" pitchFamily="34" charset="0"/>
                        </a:rPr>
                        <a:t>3.082,9 zł (średnie</a:t>
                      </a:r>
                      <a:r>
                        <a:rPr lang="pl-PL" baseline="0" dirty="0" smtClean="0">
                          <a:latin typeface="Trebuchet MS" panose="020B0603020202020204" pitchFamily="34" charset="0"/>
                        </a:rPr>
                        <a:t> wynagrodzenie</a:t>
                      </a:r>
                      <a:endParaRPr lang="pl-PL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</a:tr>
              <a:tr h="547688"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rebuchet MS" panose="020B0603020202020204" pitchFamily="34" charset="0"/>
                        </a:rPr>
                        <a:t>2018 r.   413,35 etatu</a:t>
                      </a:r>
                      <a:endParaRPr lang="pl-PL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latin typeface="Trebuchet MS" panose="020B0603020202020204" pitchFamily="34" charset="0"/>
                        </a:rPr>
                        <a:t>3.213,5 zł </a:t>
                      </a:r>
                      <a:endParaRPr lang="pl-PL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</a:tr>
              <a:tr h="547688"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rebuchet MS" panose="020B0603020202020204" pitchFamily="34" charset="0"/>
                        </a:rPr>
                        <a:t>2019 r.   420,02 etatu</a:t>
                      </a:r>
                      <a:endParaRPr lang="pl-PL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latin typeface="Trebuchet MS" panose="020B0603020202020204" pitchFamily="34" charset="0"/>
                        </a:rPr>
                        <a:t>3.420,5 zł </a:t>
                      </a:r>
                      <a:endParaRPr lang="pl-PL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</a:tr>
              <a:tr h="547688"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rebuchet MS" panose="020B0603020202020204" pitchFamily="34" charset="0"/>
                        </a:rPr>
                        <a:t>              1,42 etatu</a:t>
                      </a:r>
                      <a:endParaRPr lang="pl-PL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rebuchet MS" panose="020B0603020202020204" pitchFamily="34" charset="0"/>
                        </a:rPr>
                        <a:t>              337,6 zł </a:t>
                      </a:r>
                      <a:endParaRPr lang="pl-PL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Strzałka w dół 6"/>
          <p:cNvSpPr/>
          <p:nvPr/>
        </p:nvSpPr>
        <p:spPr>
          <a:xfrm>
            <a:off x="4921008" y="4246097"/>
            <a:ext cx="55841" cy="3001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Strzałka w górę 7"/>
          <p:cNvSpPr/>
          <p:nvPr/>
        </p:nvSpPr>
        <p:spPr>
          <a:xfrm>
            <a:off x="7077875" y="4169818"/>
            <a:ext cx="45719" cy="30014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618426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1700" y="60350"/>
            <a:ext cx="8520600" cy="1169934"/>
          </a:xfrm>
        </p:spPr>
        <p:txBody>
          <a:bodyPr/>
          <a:lstStyle/>
          <a:p>
            <a:pPr algn="ctr"/>
            <a:r>
              <a:rPr lang="pl-PL" sz="2400" dirty="0">
                <a:latin typeface="Trebuchet MS" panose="020B0603020202020204" pitchFamily="34" charset="0"/>
              </a:rPr>
              <a:t>Środki z budżetu państwa przekazane jednostkom samorządu terytorialnego na obsługę programów rządowych </a:t>
            </a:r>
            <a:r>
              <a:rPr lang="pl-PL" sz="2400" dirty="0" smtClean="0">
                <a:latin typeface="Trebuchet MS" panose="020B0603020202020204" pitchFamily="34" charset="0"/>
              </a:rPr>
              <a:t>w </a:t>
            </a:r>
            <a:r>
              <a:rPr lang="pl-PL" sz="2400" dirty="0" smtClean="0">
                <a:latin typeface="Trebuchet MS" panose="020B0603020202020204" pitchFamily="34" charset="0"/>
              </a:rPr>
              <a:t>2018</a:t>
            </a:r>
            <a:endParaRPr lang="pl-PL" sz="2400" dirty="0">
              <a:latin typeface="Trebuchet MS" panose="020B0603020202020204" pitchFamily="34" charset="0"/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sz="16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Dobry Start </a:t>
            </a:r>
          </a:p>
          <a:p>
            <a:pPr>
              <a:buNone/>
            </a:pPr>
            <a:r>
              <a:rPr lang="pl-PL" sz="16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Program realizowany od 2018 r. </a:t>
            </a:r>
          </a:p>
          <a:p>
            <a:pPr>
              <a:buNone/>
            </a:pPr>
            <a:r>
              <a:rPr lang="pl-PL" sz="1600" dirty="0" smtClean="0">
                <a:solidFill>
                  <a:schemeClr val="bg2">
                    <a:lumMod val="75000"/>
                  </a:schemeClr>
                </a:solidFill>
                <a:latin typeface="Trebuchet MS" panose="020B0603020202020204" pitchFamily="34" charset="0"/>
              </a:rPr>
              <a:t>W 2018 r. na koszty obsługi przekazano do gmin 2.406, 3 tys. zł</a:t>
            </a:r>
          </a:p>
          <a:p>
            <a:pPr>
              <a:buNone/>
            </a:pPr>
            <a:r>
              <a:rPr lang="pl-PL" sz="1600" dirty="0" smtClean="0">
                <a:solidFill>
                  <a:schemeClr val="bg2">
                    <a:lumMod val="75000"/>
                  </a:schemeClr>
                </a:solidFill>
                <a:latin typeface="Trebuchet MS" panose="020B0603020202020204" pitchFamily="34" charset="0"/>
              </a:rPr>
              <a:t>Gminy wydatkowały 2.366,8 tys. zł </a:t>
            </a:r>
          </a:p>
          <a:p>
            <a:pPr>
              <a:buNone/>
            </a:pPr>
            <a:r>
              <a:rPr lang="pl-PL" sz="1600" dirty="0" smtClean="0">
                <a:solidFill>
                  <a:schemeClr val="bg2">
                    <a:lumMod val="75000"/>
                  </a:schemeClr>
                </a:solidFill>
                <a:latin typeface="Trebuchet MS" panose="020B0603020202020204" pitchFamily="34" charset="0"/>
              </a:rPr>
              <a:t>Do budżetu państwa zwrócono                       39,5 tys. zł </a:t>
            </a:r>
            <a:endParaRPr lang="pl-PL" sz="1600" dirty="0">
              <a:solidFill>
                <a:schemeClr val="bg2">
                  <a:lumMod val="75000"/>
                </a:schemeClr>
              </a:solidFill>
              <a:latin typeface="Trebuchet MS" panose="020B0603020202020204" pitchFamily="34" charset="0"/>
            </a:endParaRPr>
          </a:p>
          <a:p>
            <a:pPr algn="ctr">
              <a:buNone/>
            </a:pPr>
            <a:endParaRPr lang="pl-PL" sz="1600" b="1" dirty="0">
              <a:solidFill>
                <a:srgbClr val="FF0000"/>
              </a:solidFill>
              <a:latin typeface="Merriweather" panose="020B0604020202020204" charset="-18"/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2"/>
          </p:nvPr>
        </p:nvSpPr>
        <p:spPr>
          <a:xfrm>
            <a:off x="4311600" y="1363287"/>
            <a:ext cx="4520700" cy="3715789"/>
          </a:xfrm>
        </p:spPr>
        <p:txBody>
          <a:bodyPr/>
          <a:lstStyle/>
          <a:p>
            <a:pPr algn="ctr">
              <a:buNone/>
            </a:pPr>
            <a:r>
              <a:rPr lang="pl-PL" sz="16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Zatrudnienie i średnie wynagrodzenie </a:t>
            </a:r>
          </a:p>
          <a:p>
            <a:pPr>
              <a:buNone/>
            </a:pPr>
            <a:r>
              <a:rPr lang="pl-PL" sz="1600" dirty="0" smtClean="0">
                <a:solidFill>
                  <a:schemeClr val="bg2">
                    <a:lumMod val="75000"/>
                  </a:schemeClr>
                </a:solidFill>
                <a:latin typeface="Trebuchet MS" panose="020B0603020202020204" pitchFamily="34" charset="0"/>
              </a:rPr>
              <a:t>W 2018 r. zadanie realizowało 831 osób, </a:t>
            </a:r>
            <a:r>
              <a:rPr lang="pl-PL" sz="1600" dirty="0" smtClean="0">
                <a:solidFill>
                  <a:schemeClr val="bg2">
                    <a:lumMod val="75000"/>
                  </a:schemeClr>
                </a:solidFill>
                <a:latin typeface="Trebuchet MS" panose="020B0603020202020204" pitchFamily="34" charset="0"/>
              </a:rPr>
              <a:t>                     w </a:t>
            </a:r>
            <a:r>
              <a:rPr lang="pl-PL" sz="1600" dirty="0" smtClean="0">
                <a:solidFill>
                  <a:schemeClr val="bg2">
                    <a:lumMod val="75000"/>
                  </a:schemeClr>
                </a:solidFill>
                <a:latin typeface="Trebuchet MS" panose="020B0603020202020204" pitchFamily="34" charset="0"/>
              </a:rPr>
              <a:t>tym: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l-PL" sz="1600" dirty="0" smtClean="0">
                <a:solidFill>
                  <a:schemeClr val="bg2">
                    <a:lumMod val="75000"/>
                  </a:schemeClr>
                </a:solidFill>
                <a:latin typeface="Trebuchet MS" panose="020B0603020202020204" pitchFamily="34" charset="0"/>
              </a:rPr>
              <a:t>Zatrudnionych na umowę o pracę </a:t>
            </a:r>
            <a:r>
              <a:rPr lang="pl-PL" sz="1600" dirty="0" smtClean="0">
                <a:solidFill>
                  <a:schemeClr val="bg2">
                    <a:lumMod val="75000"/>
                  </a:schemeClr>
                </a:solidFill>
                <a:latin typeface="Trebuchet MS" panose="020B0603020202020204" pitchFamily="34" charset="0"/>
              </a:rPr>
              <a:t>                       39,59 </a:t>
            </a:r>
            <a:r>
              <a:rPr lang="pl-PL" sz="1600" dirty="0" smtClean="0">
                <a:solidFill>
                  <a:schemeClr val="bg2">
                    <a:lumMod val="75000"/>
                  </a:schemeClr>
                </a:solidFill>
                <a:latin typeface="Trebuchet MS" panose="020B0603020202020204" pitchFamily="34" charset="0"/>
              </a:rPr>
              <a:t>etatu (średnie wynagrodzenie </a:t>
            </a:r>
            <a:r>
              <a:rPr lang="pl-PL" sz="1600" dirty="0" smtClean="0">
                <a:solidFill>
                  <a:schemeClr val="bg2">
                    <a:lumMod val="75000"/>
                  </a:schemeClr>
                </a:solidFill>
                <a:latin typeface="Trebuchet MS" panose="020B0603020202020204" pitchFamily="34" charset="0"/>
              </a:rPr>
              <a:t>                 brutto </a:t>
            </a:r>
            <a:r>
              <a:rPr lang="pl-PL" sz="1600" dirty="0" smtClean="0">
                <a:solidFill>
                  <a:schemeClr val="bg2">
                    <a:lumMod val="75000"/>
                  </a:schemeClr>
                </a:solidFill>
                <a:latin typeface="Trebuchet MS" panose="020B0603020202020204" pitchFamily="34" charset="0"/>
              </a:rPr>
              <a:t>3.987,72 zł);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l-PL" sz="1600" dirty="0" smtClean="0">
                <a:solidFill>
                  <a:schemeClr val="bg2">
                    <a:lumMod val="75000"/>
                  </a:schemeClr>
                </a:solidFill>
                <a:latin typeface="Trebuchet MS" panose="020B0603020202020204" pitchFamily="34" charset="0"/>
              </a:rPr>
              <a:t>Umowy </a:t>
            </a:r>
            <a:r>
              <a:rPr lang="pl-PL" sz="1600" dirty="0" err="1" smtClean="0">
                <a:solidFill>
                  <a:schemeClr val="bg2">
                    <a:lumMod val="75000"/>
                  </a:schemeClr>
                </a:solidFill>
                <a:latin typeface="Trebuchet MS" panose="020B0603020202020204" pitchFamily="34" charset="0"/>
              </a:rPr>
              <a:t>cywilno</a:t>
            </a:r>
            <a:r>
              <a:rPr lang="pl-PL" sz="1600" dirty="0" smtClean="0">
                <a:solidFill>
                  <a:schemeClr val="bg2">
                    <a:lumMod val="75000"/>
                  </a:schemeClr>
                </a:solidFill>
                <a:latin typeface="Trebuchet MS" panose="020B0603020202020204" pitchFamily="34" charset="0"/>
              </a:rPr>
              <a:t> –prawne 56 etatów (średnie wynagrodzenie </a:t>
            </a:r>
            <a:r>
              <a:rPr lang="pl-PL" sz="1600" dirty="0" smtClean="0">
                <a:solidFill>
                  <a:schemeClr val="bg2">
                    <a:lumMod val="75000"/>
                  </a:schemeClr>
                </a:solidFill>
                <a:latin typeface="Trebuchet MS" panose="020B0603020202020204" pitchFamily="34" charset="0"/>
              </a:rPr>
              <a:t>2.087,61 </a:t>
            </a:r>
            <a:r>
              <a:rPr lang="pl-PL" sz="1600" dirty="0" smtClean="0">
                <a:solidFill>
                  <a:schemeClr val="bg2">
                    <a:lumMod val="75000"/>
                  </a:schemeClr>
                </a:solidFill>
                <a:latin typeface="Trebuchet MS" panose="020B0603020202020204" pitchFamily="34" charset="0"/>
              </a:rPr>
              <a:t>zł)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l-PL" sz="1600" dirty="0" smtClean="0">
                <a:solidFill>
                  <a:schemeClr val="bg2">
                    <a:lumMod val="75000"/>
                  </a:schemeClr>
                </a:solidFill>
                <a:latin typeface="Trebuchet MS" panose="020B0603020202020204" pitchFamily="34" charset="0"/>
              </a:rPr>
              <a:t>Otrzymujących wyłącznie dodatek 584 osoby średni dodatek  829,39 zł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pl-PL" sz="1600" dirty="0">
              <a:solidFill>
                <a:srgbClr val="FF0000"/>
              </a:solidFill>
              <a:latin typeface="Merriweather" panose="020B060402020202020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027808913"/>
      </p:ext>
    </p:extLst>
  </p:cSld>
  <p:clrMapOvr>
    <a:masterClrMapping/>
  </p:clrMapOvr>
</p:sld>
</file>

<file path=ppt/theme/theme1.xml><?xml version="1.0" encoding="utf-8"?>
<a:theme xmlns:a="http://schemas.openxmlformats.org/drawingml/2006/main" name="Paradigm">
  <a:themeElements>
    <a:clrScheme name="Paradigm">
      <a:dk1>
        <a:srgbClr val="31394D"/>
      </a:dk1>
      <a:lt1>
        <a:srgbClr val="FFFFFF"/>
      </a:lt1>
      <a:dk2>
        <a:srgbClr val="666666"/>
      </a:dk2>
      <a:lt2>
        <a:srgbClr val="626B73"/>
      </a:lt2>
      <a:accent1>
        <a:srgbClr val="002F4A"/>
      </a:accent1>
      <a:accent2>
        <a:srgbClr val="D9C4B1"/>
      </a:accent2>
      <a:accent3>
        <a:srgbClr val="EDE3DA"/>
      </a:accent3>
      <a:accent4>
        <a:srgbClr val="B85741"/>
      </a:accent4>
      <a:accent5>
        <a:srgbClr val="009384"/>
      </a:accent5>
      <a:accent6>
        <a:srgbClr val="D0F6FF"/>
      </a:accent6>
      <a:hlink>
        <a:srgbClr val="009384"/>
      </a:hlink>
      <a:folHlink>
        <a:srgbClr val="00938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1438</TotalTime>
  <Words>1323</Words>
  <Application>Microsoft Office PowerPoint</Application>
  <PresentationFormat>Pokaz na ekranie (16:9)</PresentationFormat>
  <Paragraphs>180</Paragraphs>
  <Slides>12</Slides>
  <Notes>6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9" baseType="lpstr">
      <vt:lpstr>Trebuchet MS</vt:lpstr>
      <vt:lpstr>Roboto</vt:lpstr>
      <vt:lpstr>PMingLiU</vt:lpstr>
      <vt:lpstr>Merriweather</vt:lpstr>
      <vt:lpstr>Arial</vt:lpstr>
      <vt:lpstr>Wingdings</vt:lpstr>
      <vt:lpstr>Paradigm</vt:lpstr>
      <vt:lpstr>Środki z budżetu państwa na zadania pomocy społecznej i wsparcie rodziny</vt:lpstr>
      <vt:lpstr>Środki przekazane  jednostkom samorządu terytorialnego na dział: pomoc społeczna i rodzina                                             w latach 2017-2019</vt:lpstr>
      <vt:lpstr>Środki z budżetu państwa przekazane gminom                       na utrzymanie ośrodków pomocy społecznej                                     w latach 2017-2019</vt:lpstr>
      <vt:lpstr>Liczba osób objętych pomocą społeczną                        w latach 2015 i 2018 - wybrane formy pomocy  </vt:lpstr>
      <vt:lpstr>Zatrudnienie w ośrodkach pomocy społecznej                        i średnia płaca pracowników socjalnych                              </vt:lpstr>
      <vt:lpstr>Średnia płaca w wybranych jednostkach organizacyjnych pomocy społecznej (z wyłączeniem wynagrodzeń dyrektorów                                    i kierowników) </vt:lpstr>
      <vt:lpstr>Środki z budżetu państwa przekazane jednostkom samorządu terytorialnego na obsługę programów rządowych                                          w latach 2016-2018</vt:lpstr>
      <vt:lpstr>Środki z budżetu państwa przekazane jednostkom samorządu terytorialnego na obsługę programów rządowych                                          w latach 2016-2018</vt:lpstr>
      <vt:lpstr>Środki z budżetu państwa przekazane jednostkom samorządu terytorialnego na obsługę programów rządowych w 2018</vt:lpstr>
      <vt:lpstr>Środki z budżetu państwa przekazane jednostkom samorządu terytorialnego na obsługę programów rządowych w latach 2016-2018</vt:lpstr>
      <vt:lpstr>Asystent Rodziny – zadanie własne gminy dofinansowane z budżetu państwa </vt:lpstr>
      <vt:lpstr>Dziękuję za uwagę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Pomoc Rządu po nawałnicy 2017</dc:title>
  <dc:creator>kpuw</dc:creator>
  <cp:lastModifiedBy>Dorota Hass</cp:lastModifiedBy>
  <cp:revision>118</cp:revision>
  <cp:lastPrinted>2018-08-09T11:48:29Z</cp:lastPrinted>
  <dcterms:modified xsi:type="dcterms:W3CDTF">2019-05-15T06:59:57Z</dcterms:modified>
</cp:coreProperties>
</file>